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83" r:id="rId19"/>
    <p:sldId id="272" r:id="rId20"/>
    <p:sldId id="273" r:id="rId21"/>
    <p:sldId id="285" r:id="rId22"/>
    <p:sldId id="278" r:id="rId23"/>
    <p:sldId id="279" r:id="rId24"/>
    <p:sldId id="288" r:id="rId25"/>
    <p:sldId id="281" r:id="rId26"/>
    <p:sldId id="286" r:id="rId27"/>
    <p:sldId id="280" r:id="rId28"/>
    <p:sldId id="287" r:id="rId29"/>
    <p:sldId id="274" r:id="rId30"/>
    <p:sldId id="277" r:id="rId31"/>
    <p:sldId id="275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78565-8DEC-40EA-A9F4-DCF9ECD5DB95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63DA9-E6BF-4333-9D5D-B9E706DF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D6305-F71C-40AB-AC61-CF03B20D2845}" type="slidenum">
              <a:rPr lang="en-GB"/>
              <a:pPr/>
              <a:t>2</a:t>
            </a:fld>
            <a:endParaRPr lang="en-GB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3D08D-7FFF-4677-9A2A-550E4AED2BA9}" type="slidenum">
              <a:rPr lang="en-GB"/>
              <a:pPr/>
              <a:t>12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98F16-A8CA-4C0B-AE88-55F7E9E7EF55}" type="slidenum">
              <a:rPr lang="en-GB"/>
              <a:pPr/>
              <a:t>13</a:t>
            </a:fld>
            <a:endParaRPr lang="en-GB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8B2D-B753-4AB3-9EBB-8F9C64ED1697}" type="slidenum">
              <a:rPr lang="en-GB"/>
              <a:pPr/>
              <a:t>14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868D7-EC4F-4BB2-A271-2A03B87F5D4B}" type="slidenum">
              <a:rPr lang="en-GB"/>
              <a:pPr/>
              <a:t>15</a:t>
            </a:fld>
            <a:endParaRPr lang="en-GB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868D7-EC4F-4BB2-A271-2A03B87F5D4B}" type="slidenum">
              <a:rPr lang="en-GB"/>
              <a:pPr/>
              <a:t>16</a:t>
            </a:fld>
            <a:endParaRPr lang="en-GB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AAF70-933C-49F6-8A62-AE6FA75CEA3D}" type="slidenum">
              <a:rPr lang="en-GB"/>
              <a:pPr/>
              <a:t>17</a:t>
            </a:fld>
            <a:endParaRPr lang="en-GB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AAF70-933C-49F6-8A62-AE6FA75CEA3D}" type="slidenum">
              <a:rPr lang="en-GB"/>
              <a:pPr/>
              <a:t>18</a:t>
            </a:fld>
            <a:endParaRPr lang="en-GB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E794A-A37E-4A59-89F6-E96AC976C9AA}" type="slidenum">
              <a:rPr lang="en-GB"/>
              <a:pPr/>
              <a:t>19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EF371-28F8-4E38-8386-D45DE8E336CD}" type="slidenum">
              <a:rPr lang="en-GB"/>
              <a:pPr/>
              <a:t>20</a:t>
            </a:fld>
            <a:endParaRPr lang="en-GB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EF371-28F8-4E38-8386-D45DE8E336CD}" type="slidenum">
              <a:rPr lang="en-GB"/>
              <a:pPr/>
              <a:t>21</a:t>
            </a:fld>
            <a:endParaRPr lang="en-GB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FB91C-09CD-48D4-A8F5-908C344A052D}" type="slidenum">
              <a:rPr lang="en-GB"/>
              <a:pPr/>
              <a:t>3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Acknowledgment</a:t>
            </a:r>
          </a:p>
          <a:p>
            <a:r>
              <a:rPr lang="en-GB"/>
              <a:t>The image is a false-colour high-resolution transmission electron micrograph (HREM) of the atomic lattice of a thin gold crystal. Magnified 16 million times at 35mm size, each yellow blob represents an individual gold atom. The micrograph has been enhanced by optical image- processing techniques. The centre to centre spacing of the atoms is 2.04 angstroms (0. 204 nanometres); this represents the practical limit of resolution of the modern electron microscope.</a:t>
            </a:r>
          </a:p>
          <a:p>
            <a:endParaRPr lang="en-GB"/>
          </a:p>
          <a:p>
            <a:r>
              <a:rPr lang="en-GB"/>
              <a:t>Credit: Graham J Hills/Science Photo Library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2E0CD-9BA5-4C0D-98F0-D1B7D9049E83}" type="slidenum">
              <a:rPr lang="en-GB"/>
              <a:pPr/>
              <a:t>23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EF371-28F8-4E38-8386-D45DE8E336CD}" type="slidenum">
              <a:rPr lang="en-GB"/>
              <a:pPr/>
              <a:t>25</a:t>
            </a:fld>
            <a:endParaRPr lang="en-GB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EF371-28F8-4E38-8386-D45DE8E336CD}" type="slidenum">
              <a:rPr lang="en-GB"/>
              <a:pPr/>
              <a:t>26</a:t>
            </a:fld>
            <a:endParaRPr lang="en-GB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F41C2-78A2-4657-8CDC-8386416F96DE}" type="slidenum">
              <a:rPr lang="en-GB"/>
              <a:pPr/>
              <a:t>27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0BF12-E428-480A-B05F-86C583124226}" type="slidenum">
              <a:rPr lang="en-GB"/>
              <a:pPr/>
              <a:t>29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BCD3B-DDDD-44F9-9F52-8955C76E5181}" type="slidenum">
              <a:rPr lang="en-GB"/>
              <a:pPr/>
              <a:t>31</a:t>
            </a:fld>
            <a:endParaRPr lang="en-GB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AF812-58C9-4A0D-949C-4566EAF489D4}" type="slidenum">
              <a:rPr lang="en-GB"/>
              <a:pPr/>
              <a:t>4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E7AA1-70EF-45E8-928C-4B1078439132}" type="slidenum">
              <a:rPr lang="en-GB"/>
              <a:pPr/>
              <a:t>5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6C6E9-3010-407C-AB1E-4ECE575BB7A2}" type="slidenum">
              <a:rPr lang="en-GB"/>
              <a:pPr/>
              <a:t>6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7F61D-11AF-43EA-B4BF-035AA39F407F}" type="slidenum">
              <a:rPr lang="en-GB"/>
              <a:pPr/>
              <a:t>8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0219F-B0FC-4755-A6FD-13824CCDFA89}" type="slidenum">
              <a:rPr lang="en-GB"/>
              <a:pPr/>
              <a:t>9</a:t>
            </a:fld>
            <a:endParaRPr lang="en-GB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3452C-4D9E-4297-9256-129F589ECCEC}" type="slidenum">
              <a:rPr lang="en-GB"/>
              <a:pPr/>
              <a:t>10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4BF41-FC65-409D-BC42-C5C3F8971D65}" type="slidenum">
              <a:rPr lang="en-GB"/>
              <a:pPr/>
              <a:t>11</a:t>
            </a:fld>
            <a:endParaRPr lang="en-GB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8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7A32-818B-4DF2-B3DD-B646CEA3B85D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D765-D238-4597-96F6-1B7FB67D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69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r>
              <a:rPr lang="en-US" dirty="0" smtClean="0"/>
              <a:t>Atoms and 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7623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0" name="Text Box 78"/>
          <p:cNvSpPr txBox="1">
            <a:spLocks noChangeArrowheads="1"/>
          </p:cNvSpPr>
          <p:nvPr/>
        </p:nvSpPr>
        <p:spPr bwMode="auto">
          <a:xfrm>
            <a:off x="541220" y="3714750"/>
            <a:ext cx="654549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Thinly spread around the outside</a:t>
            </a:r>
            <a:br>
              <a:rPr lang="en-GB" b="1" dirty="0">
                <a:solidFill>
                  <a:srgbClr val="FFFF00"/>
                </a:solidFill>
                <a:latin typeface="Arial" pitchFamily="34" charset="0"/>
              </a:rPr>
            </a:b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of the atom.</a:t>
            </a:r>
          </a:p>
          <a:p>
            <a:pPr>
              <a:buFont typeface="Wingdings" pitchFamily="2" charset="2"/>
              <a:buChar char="l"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Very small and light.</a:t>
            </a:r>
          </a:p>
          <a:p>
            <a:pPr>
              <a:buFont typeface="Wingdings" pitchFamily="2" charset="2"/>
              <a:buChar char="l"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Negatively charged.</a:t>
            </a:r>
          </a:p>
          <a:p>
            <a:pPr>
              <a:buFont typeface="Wingdings" pitchFamily="2" charset="2"/>
              <a:buChar char="l"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Found orbiting the nucleus in layers called shells.</a:t>
            </a:r>
          </a:p>
          <a:p>
            <a:pPr>
              <a:buFont typeface="Wingdings" pitchFamily="2" charset="2"/>
              <a:buChar char="l"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Able to be lost or gained in chemical reactions.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568325" y="701675"/>
            <a:ext cx="5986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361950">
              <a:tabLst>
                <a:tab pos="447675" algn="l"/>
              </a:tabLst>
            </a:pPr>
            <a:r>
              <a:rPr lang="en-GB" sz="2800" dirty="0"/>
              <a:t>The nucleus is:</a:t>
            </a:r>
            <a:endParaRPr lang="en-GB" sz="2800" b="0" dirty="0"/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546100" y="3343275"/>
            <a:ext cx="5408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447675" algn="l"/>
              </a:tabLst>
            </a:pPr>
            <a:r>
              <a:rPr lang="en-GB" sz="2800" dirty="0"/>
              <a:t>Electrons are</a:t>
            </a:r>
            <a:r>
              <a:rPr lang="en-GB" sz="2400" dirty="0"/>
              <a:t>:</a:t>
            </a:r>
            <a:endParaRPr lang="en-GB" sz="2400" b="0" dirty="0"/>
          </a:p>
        </p:txBody>
      </p:sp>
      <p:sp>
        <p:nvSpPr>
          <p:cNvPr id="33869" name="Text Box 77"/>
          <p:cNvSpPr txBox="1">
            <a:spLocks noChangeArrowheads="1"/>
          </p:cNvSpPr>
          <p:nvPr/>
        </p:nvSpPr>
        <p:spPr bwMode="auto">
          <a:xfrm>
            <a:off x="555625" y="1071563"/>
            <a:ext cx="58070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Dense – it contains nearly all the mass of the atom in a tiny space.</a:t>
            </a:r>
          </a:p>
          <a:p>
            <a:pPr>
              <a:buFont typeface="Wingdings" pitchFamily="2" charset="2"/>
              <a:buChar char="l"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Made up of protons and neutrons.</a:t>
            </a:r>
          </a:p>
          <a:p>
            <a:pPr>
              <a:buFont typeface="Wingdings" pitchFamily="2" charset="2"/>
              <a:buChar char="l"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Positively charged because of the protons.</a:t>
            </a:r>
          </a:p>
        </p:txBody>
      </p:sp>
      <p:grpSp>
        <p:nvGrpSpPr>
          <p:cNvPr id="33873" name="Group 81"/>
          <p:cNvGrpSpPr>
            <a:grpSpLocks/>
          </p:cNvGrpSpPr>
          <p:nvPr/>
        </p:nvGrpSpPr>
        <p:grpSpPr bwMode="auto">
          <a:xfrm>
            <a:off x="5534025" y="1631950"/>
            <a:ext cx="3486150" cy="3376613"/>
            <a:chOff x="3086" y="1019"/>
            <a:chExt cx="2304" cy="2232"/>
          </a:xfrm>
        </p:grpSpPr>
        <p:sp>
          <p:nvSpPr>
            <p:cNvPr id="33874" name="Oval 82"/>
            <p:cNvSpPr>
              <a:spLocks noChangeArrowheads="1"/>
            </p:cNvSpPr>
            <p:nvPr/>
          </p:nvSpPr>
          <p:spPr bwMode="auto">
            <a:xfrm>
              <a:off x="3150" y="1069"/>
              <a:ext cx="2177" cy="217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75" name="Oval 83"/>
            <p:cNvSpPr>
              <a:spLocks noChangeArrowheads="1"/>
            </p:cNvSpPr>
            <p:nvPr/>
          </p:nvSpPr>
          <p:spPr bwMode="auto">
            <a:xfrm>
              <a:off x="3437" y="1354"/>
              <a:ext cx="1602" cy="1566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33876" name="Oval 84"/>
            <p:cNvSpPr>
              <a:spLocks noChangeArrowheads="1"/>
            </p:cNvSpPr>
            <p:nvPr/>
          </p:nvSpPr>
          <p:spPr bwMode="auto">
            <a:xfrm>
              <a:off x="3127" y="1059"/>
              <a:ext cx="2222" cy="2156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33877" name="Oval 85"/>
            <p:cNvSpPr>
              <a:spLocks noChangeArrowheads="1"/>
            </p:cNvSpPr>
            <p:nvPr/>
          </p:nvSpPr>
          <p:spPr bwMode="auto">
            <a:xfrm>
              <a:off x="4195" y="1318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8" name="Oval 86"/>
            <p:cNvSpPr>
              <a:spLocks noChangeArrowheads="1"/>
            </p:cNvSpPr>
            <p:nvPr/>
          </p:nvSpPr>
          <p:spPr bwMode="auto">
            <a:xfrm>
              <a:off x="4191" y="2869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9" name="Oval 87"/>
            <p:cNvSpPr>
              <a:spLocks noChangeArrowheads="1"/>
            </p:cNvSpPr>
            <p:nvPr/>
          </p:nvSpPr>
          <p:spPr bwMode="auto">
            <a:xfrm>
              <a:off x="4048" y="1019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33880" name="Oval 88"/>
            <p:cNvSpPr>
              <a:spLocks noChangeArrowheads="1"/>
            </p:cNvSpPr>
            <p:nvPr/>
          </p:nvSpPr>
          <p:spPr bwMode="auto">
            <a:xfrm>
              <a:off x="3086" y="2245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Oval 89"/>
            <p:cNvSpPr>
              <a:spLocks noChangeArrowheads="1"/>
            </p:cNvSpPr>
            <p:nvPr/>
          </p:nvSpPr>
          <p:spPr bwMode="auto">
            <a:xfrm>
              <a:off x="4333" y="3165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2" name="Oval 90"/>
            <p:cNvSpPr>
              <a:spLocks noChangeArrowheads="1"/>
            </p:cNvSpPr>
            <p:nvPr/>
          </p:nvSpPr>
          <p:spPr bwMode="auto">
            <a:xfrm>
              <a:off x="5300" y="1977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83" name="Group 91"/>
          <p:cNvGrpSpPr>
            <a:grpSpLocks/>
          </p:cNvGrpSpPr>
          <p:nvPr/>
        </p:nvGrpSpPr>
        <p:grpSpPr bwMode="auto">
          <a:xfrm>
            <a:off x="6867525" y="2994025"/>
            <a:ext cx="822325" cy="720725"/>
            <a:chOff x="930" y="1916"/>
            <a:chExt cx="544" cy="477"/>
          </a:xfrm>
        </p:grpSpPr>
        <p:sp>
          <p:nvSpPr>
            <p:cNvPr id="33884" name="Oval 92"/>
            <p:cNvSpPr>
              <a:spLocks noChangeArrowheads="1"/>
            </p:cNvSpPr>
            <p:nvPr/>
          </p:nvSpPr>
          <p:spPr bwMode="auto">
            <a:xfrm>
              <a:off x="1111" y="1916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5" name="Oval 93"/>
            <p:cNvSpPr>
              <a:spLocks noChangeArrowheads="1"/>
            </p:cNvSpPr>
            <p:nvPr/>
          </p:nvSpPr>
          <p:spPr bwMode="auto">
            <a:xfrm>
              <a:off x="930" y="2069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Oval 94"/>
            <p:cNvSpPr>
              <a:spLocks noChangeArrowheads="1"/>
            </p:cNvSpPr>
            <p:nvPr/>
          </p:nvSpPr>
          <p:spPr bwMode="auto">
            <a:xfrm>
              <a:off x="1111" y="2072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Oval 95"/>
            <p:cNvSpPr>
              <a:spLocks noChangeArrowheads="1"/>
            </p:cNvSpPr>
            <p:nvPr/>
          </p:nvSpPr>
          <p:spPr bwMode="auto">
            <a:xfrm>
              <a:off x="976" y="193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8" name="Oval 96"/>
            <p:cNvSpPr>
              <a:spLocks noChangeArrowheads="1"/>
            </p:cNvSpPr>
            <p:nvPr/>
          </p:nvSpPr>
          <p:spPr bwMode="auto">
            <a:xfrm>
              <a:off x="975" y="198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Oval 97"/>
            <p:cNvSpPr>
              <a:spLocks noChangeArrowheads="1"/>
            </p:cNvSpPr>
            <p:nvPr/>
          </p:nvSpPr>
          <p:spPr bwMode="auto">
            <a:xfrm>
              <a:off x="1111" y="2218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Oval 98"/>
            <p:cNvSpPr>
              <a:spLocks noChangeArrowheads="1"/>
            </p:cNvSpPr>
            <p:nvPr/>
          </p:nvSpPr>
          <p:spPr bwMode="auto">
            <a:xfrm>
              <a:off x="976" y="2205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1" name="Oval 99"/>
            <p:cNvSpPr>
              <a:spLocks noChangeArrowheads="1"/>
            </p:cNvSpPr>
            <p:nvPr/>
          </p:nvSpPr>
          <p:spPr bwMode="auto">
            <a:xfrm>
              <a:off x="1247" y="2205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Oval 100"/>
            <p:cNvSpPr>
              <a:spLocks noChangeArrowheads="1"/>
            </p:cNvSpPr>
            <p:nvPr/>
          </p:nvSpPr>
          <p:spPr bwMode="auto">
            <a:xfrm>
              <a:off x="1202" y="214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3" name="Oval 101"/>
            <p:cNvSpPr>
              <a:spLocks noChangeArrowheads="1"/>
            </p:cNvSpPr>
            <p:nvPr/>
          </p:nvSpPr>
          <p:spPr bwMode="auto">
            <a:xfrm>
              <a:off x="1247" y="198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Oval 102"/>
            <p:cNvSpPr>
              <a:spLocks noChangeArrowheads="1"/>
            </p:cNvSpPr>
            <p:nvPr/>
          </p:nvSpPr>
          <p:spPr bwMode="auto">
            <a:xfrm>
              <a:off x="1247" y="193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Oval 103"/>
            <p:cNvSpPr>
              <a:spLocks noChangeArrowheads="1"/>
            </p:cNvSpPr>
            <p:nvPr/>
          </p:nvSpPr>
          <p:spPr bwMode="auto">
            <a:xfrm>
              <a:off x="1020" y="214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6" name="Oval 104"/>
            <p:cNvSpPr>
              <a:spLocks noChangeArrowheads="1"/>
            </p:cNvSpPr>
            <p:nvPr/>
          </p:nvSpPr>
          <p:spPr bwMode="auto">
            <a:xfrm>
              <a:off x="1075" y="204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7" name="Oval 105"/>
            <p:cNvSpPr>
              <a:spLocks noChangeArrowheads="1"/>
            </p:cNvSpPr>
            <p:nvPr/>
          </p:nvSpPr>
          <p:spPr bwMode="auto">
            <a:xfrm>
              <a:off x="1293" y="2069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04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70" grpId="0"/>
      <p:bldP spid="338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19" name="Group 359"/>
          <p:cNvGrpSpPr>
            <a:grpSpLocks/>
          </p:cNvGrpSpPr>
          <p:nvPr/>
        </p:nvGrpSpPr>
        <p:grpSpPr bwMode="auto">
          <a:xfrm>
            <a:off x="980281" y="2931290"/>
            <a:ext cx="6218238" cy="1914525"/>
            <a:chOff x="1456" y="1830"/>
            <a:chExt cx="2898" cy="1208"/>
          </a:xfrm>
        </p:grpSpPr>
        <p:sp>
          <p:nvSpPr>
            <p:cNvPr id="15674" name="AutoShape 314"/>
            <p:cNvSpPr>
              <a:spLocks noChangeArrowheads="1"/>
            </p:cNvSpPr>
            <p:nvPr/>
          </p:nvSpPr>
          <p:spPr bwMode="auto">
            <a:xfrm>
              <a:off x="1476" y="1841"/>
              <a:ext cx="2878" cy="282"/>
            </a:xfrm>
            <a:prstGeom prst="roundRect">
              <a:avLst>
                <a:gd name="adj" fmla="val 8486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675" name="AutoShape 315"/>
            <p:cNvSpPr>
              <a:spLocks noChangeArrowheads="1"/>
            </p:cNvSpPr>
            <p:nvPr/>
          </p:nvSpPr>
          <p:spPr bwMode="auto">
            <a:xfrm rot="-5400000">
              <a:off x="1397" y="1918"/>
              <a:ext cx="1192" cy="1048"/>
            </a:xfrm>
            <a:prstGeom prst="roundRect">
              <a:avLst>
                <a:gd name="adj" fmla="val 0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718" name="Group 358"/>
            <p:cNvGrpSpPr>
              <a:grpSpLocks/>
            </p:cNvGrpSpPr>
            <p:nvPr/>
          </p:nvGrpSpPr>
          <p:grpSpPr bwMode="auto">
            <a:xfrm>
              <a:off x="1456" y="1830"/>
              <a:ext cx="2894" cy="1206"/>
              <a:chOff x="1456" y="1830"/>
              <a:chExt cx="2894" cy="1206"/>
            </a:xfrm>
          </p:grpSpPr>
          <p:sp>
            <p:nvSpPr>
              <p:cNvPr id="15401" name="AutoShape 41"/>
              <p:cNvSpPr>
                <a:spLocks noChangeArrowheads="1"/>
              </p:cNvSpPr>
              <p:nvPr/>
            </p:nvSpPr>
            <p:spPr bwMode="auto">
              <a:xfrm>
                <a:off x="1464" y="1835"/>
                <a:ext cx="2886" cy="1195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" name="Line 209"/>
              <p:cNvSpPr>
                <a:spLocks noChangeShapeType="1"/>
              </p:cNvSpPr>
              <p:nvPr/>
            </p:nvSpPr>
            <p:spPr bwMode="auto">
              <a:xfrm>
                <a:off x="2525" y="1838"/>
                <a:ext cx="0" cy="119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21" name="Line 261"/>
              <p:cNvSpPr>
                <a:spLocks noChangeShapeType="1"/>
              </p:cNvSpPr>
              <p:nvPr/>
            </p:nvSpPr>
            <p:spPr bwMode="auto">
              <a:xfrm>
                <a:off x="3534" y="1830"/>
                <a:ext cx="0" cy="120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22" name="Line 262"/>
              <p:cNvSpPr>
                <a:spLocks noChangeShapeType="1"/>
              </p:cNvSpPr>
              <p:nvPr/>
            </p:nvSpPr>
            <p:spPr bwMode="auto">
              <a:xfrm rot="-5400000">
                <a:off x="2899" y="684"/>
                <a:ext cx="0" cy="288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23" name="Line 263"/>
              <p:cNvSpPr>
                <a:spLocks noChangeShapeType="1"/>
              </p:cNvSpPr>
              <p:nvPr/>
            </p:nvSpPr>
            <p:spPr bwMode="auto">
              <a:xfrm rot="-5400000">
                <a:off x="2905" y="990"/>
                <a:ext cx="0" cy="288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24" name="Line 264"/>
              <p:cNvSpPr>
                <a:spLocks noChangeShapeType="1"/>
              </p:cNvSpPr>
              <p:nvPr/>
            </p:nvSpPr>
            <p:spPr bwMode="auto">
              <a:xfrm rot="-5400000">
                <a:off x="2907" y="1308"/>
                <a:ext cx="0" cy="288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5742" name="Group 3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776185"/>
              </p:ext>
            </p:extLst>
          </p:nvPr>
        </p:nvGraphicFramePr>
        <p:xfrm>
          <a:off x="1001738" y="2971800"/>
          <a:ext cx="6175323" cy="193599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227211"/>
                <a:gridCol w="2181251"/>
                <a:gridCol w="1766861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Particle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Mass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Charge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amu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neutron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amu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 charge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electron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Negligible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3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3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8" name="Rectangle 28"/>
          <p:cNvSpPr>
            <a:spLocks noGrp="1" noChangeArrowheads="1"/>
          </p:cNvSpPr>
          <p:nvPr>
            <p:ph type="title"/>
          </p:nvPr>
        </p:nvSpPr>
        <p:spPr>
          <a:xfrm>
            <a:off x="308768" y="452804"/>
            <a:ext cx="7885113" cy="549275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Properties of subatomic particles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568325" y="1028456"/>
            <a:ext cx="817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 sz="2400" b="0" dirty="0"/>
              <a:t>There are two properties of subatomic particles that are especially important: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568325" y="1859453"/>
            <a:ext cx="35210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eaLnBrk="1" hangingPunct="1">
              <a:buAutoNum type="arabicPeriod"/>
            </a:pPr>
            <a:r>
              <a:rPr lang="en-GB" sz="2400" b="0" dirty="0" smtClean="0"/>
              <a:t>Mass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Electrical charge</a:t>
            </a:r>
          </a:p>
          <a:p>
            <a:pPr algn="l" eaLnBrk="1" hangingPunct="1"/>
            <a:endParaRPr lang="en-GB" b="0" dirty="0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68325" y="5219700"/>
            <a:ext cx="79613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b="0" dirty="0"/>
              <a:t>The atoms of an element contain equal numbers of protons and electrons and so have no overall charge.</a:t>
            </a:r>
          </a:p>
        </p:txBody>
      </p:sp>
    </p:spTree>
    <p:extLst>
      <p:ext uri="{BB962C8B-B14F-4D97-AF65-F5344CB8AC3E}">
        <p14:creationId xmlns:p14="http://schemas.microsoft.com/office/powerpoint/2010/main" val="31612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16" y="3776665"/>
            <a:ext cx="1352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0664"/>
            <a:ext cx="8229600" cy="1143000"/>
          </a:xfrm>
        </p:spPr>
        <p:txBody>
          <a:bodyPr/>
          <a:lstStyle/>
          <a:p>
            <a:r>
              <a:rPr lang="en-GB" dirty="0"/>
              <a:t>      How many protons?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46991" y="1183664"/>
            <a:ext cx="8575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400" b="0" dirty="0"/>
              <a:t>The atoms of any particular element always contain the same number of protons. For example:</a:t>
            </a:r>
          </a:p>
        </p:txBody>
      </p:sp>
      <p:pic>
        <p:nvPicPr>
          <p:cNvPr id="16400" name="Picture 16" descr="C1_gfx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1990"/>
            <a:ext cx="1352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609600" y="4924218"/>
            <a:ext cx="1371600" cy="790784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oval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981200" y="3657601"/>
            <a:ext cx="4876800" cy="286232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2400" b="0" dirty="0"/>
              <a:t>The number of protons in an atom is known as its </a:t>
            </a:r>
            <a:r>
              <a:rPr lang="en-GB" sz="2400" dirty="0">
                <a:solidFill>
                  <a:srgbClr val="FF6600"/>
                </a:solidFill>
              </a:rPr>
              <a:t>atomic </a:t>
            </a:r>
            <a:r>
              <a:rPr lang="en-GB" sz="2400" dirty="0" smtClean="0">
                <a:solidFill>
                  <a:srgbClr val="FF6600"/>
                </a:solidFill>
              </a:rPr>
              <a:t>number.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0" dirty="0" smtClean="0"/>
              <a:t>It is the smaller of the two numbers shown on the isotopic symbol.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It is also the</a:t>
            </a:r>
            <a:endParaRPr lang="en-GB" sz="2400" dirty="0"/>
          </a:p>
          <a:p>
            <a:r>
              <a:rPr lang="en-GB" sz="2400" dirty="0" smtClean="0"/>
              <a:t>      on the periodic table.</a:t>
            </a:r>
            <a:endParaRPr lang="en-GB" sz="2400" b="0" dirty="0" smtClean="0"/>
          </a:p>
          <a:p>
            <a:pPr algn="l"/>
            <a:r>
              <a:rPr lang="en-GB" b="0" dirty="0"/>
              <a:t/>
            </a:r>
            <a:br>
              <a:rPr lang="en-GB" b="0" dirty="0"/>
            </a:br>
            <a:endParaRPr lang="en-GB" b="0" dirty="0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1757546" y="5245102"/>
            <a:ext cx="5622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GB" b="0" dirty="0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029135" y="1998695"/>
            <a:ext cx="655161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000" b="0" dirty="0">
                <a:solidFill>
                  <a:srgbClr val="FFFF00"/>
                </a:solidFill>
                <a:latin typeface="Arial" pitchFamily="34" charset="0"/>
              </a:rPr>
              <a:t>hydrogen atoms always contain 1 proton</a:t>
            </a:r>
            <a:r>
              <a:rPr lang="en-GB" sz="2000" b="0" dirty="0" smtClean="0">
                <a:solidFill>
                  <a:srgbClr val="FFFF00"/>
                </a:solidFill>
                <a:latin typeface="Arial" pitchFamily="34" charset="0"/>
              </a:rPr>
              <a:t>;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carbon atoms always contain 6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protons;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magnesium atoms always contain 12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protons</a:t>
            </a:r>
            <a:endParaRPr lang="en-GB" sz="2000" dirty="0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en-GB" b="0" dirty="0">
              <a:solidFill>
                <a:srgbClr val="010066"/>
              </a:solidFill>
              <a:latin typeface="Arial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6858000" y="4038599"/>
            <a:ext cx="712116" cy="157639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oval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7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713" y="-2931"/>
            <a:ext cx="8229600" cy="1143000"/>
          </a:xfrm>
        </p:spPr>
        <p:txBody>
          <a:bodyPr/>
          <a:lstStyle/>
          <a:p>
            <a:r>
              <a:rPr lang="en-GB" dirty="0"/>
              <a:t>      More about atomic number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6345" y="1371600"/>
            <a:ext cx="8162925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3200" b="1" dirty="0">
                <a:solidFill>
                  <a:srgbClr val="FFFF00"/>
                </a:solidFill>
              </a:rPr>
              <a:t>Each element has a definite and fixed number of protons. If the number of protons changes, then the atom becomes a different element. 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>
                <a:solidFill>
                  <a:srgbClr val="FFFF00"/>
                </a:solidFill>
              </a:rPr>
              <a:t>Changes in the number of particles in the nucleus (protons or neutrons) is very rare. It only takes place in nuclear processes such as</a:t>
            </a:r>
            <a:r>
              <a:rPr lang="en-GB" sz="3200" b="1" dirty="0" smtClean="0">
                <a:solidFill>
                  <a:srgbClr val="FFFF00"/>
                </a:solidFill>
              </a:rPr>
              <a:t>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800" b="1" dirty="0">
                <a:solidFill>
                  <a:srgbClr val="FFFF00"/>
                </a:solidFill>
                <a:latin typeface="Arial" pitchFamily="34" charset="0"/>
              </a:rPr>
              <a:t>radioactive </a:t>
            </a: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</a:rPr>
              <a:t>decay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800" b="1" dirty="0">
                <a:solidFill>
                  <a:srgbClr val="FFFF00"/>
                </a:solidFill>
                <a:latin typeface="Arial" pitchFamily="34" charset="0"/>
              </a:rPr>
              <a:t>nuclear </a:t>
            </a: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</a:rPr>
              <a:t>bombs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800" b="1" dirty="0">
                <a:solidFill>
                  <a:srgbClr val="FFFF00"/>
                </a:solidFill>
                <a:latin typeface="Arial" pitchFamily="34" charset="0"/>
              </a:rPr>
              <a:t>nuclear reactors</a:t>
            </a:r>
          </a:p>
          <a:p>
            <a:endParaRPr lang="en-GB" dirty="0"/>
          </a:p>
          <a:p>
            <a:pPr algn="l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071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0" name="Group 124"/>
          <p:cNvGrpSpPr>
            <a:grpSpLocks/>
          </p:cNvGrpSpPr>
          <p:nvPr/>
        </p:nvGrpSpPr>
        <p:grpSpPr bwMode="auto">
          <a:xfrm>
            <a:off x="1009650" y="4271963"/>
            <a:ext cx="7091363" cy="1839912"/>
            <a:chOff x="642" y="2691"/>
            <a:chExt cx="4467" cy="1159"/>
          </a:xfrm>
        </p:grpSpPr>
        <p:sp>
          <p:nvSpPr>
            <p:cNvPr id="19578" name="AutoShape 122"/>
            <p:cNvSpPr>
              <a:spLocks noChangeArrowheads="1"/>
            </p:cNvSpPr>
            <p:nvPr/>
          </p:nvSpPr>
          <p:spPr bwMode="auto">
            <a:xfrm>
              <a:off x="642" y="2691"/>
              <a:ext cx="4467" cy="297"/>
            </a:xfrm>
            <a:prstGeom prst="roundRect">
              <a:avLst>
                <a:gd name="adj" fmla="val 8486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79" name="AutoShape 123"/>
            <p:cNvSpPr>
              <a:spLocks noChangeArrowheads="1"/>
            </p:cNvSpPr>
            <p:nvPr/>
          </p:nvSpPr>
          <p:spPr bwMode="auto">
            <a:xfrm rot="-5400000">
              <a:off x="620" y="2718"/>
              <a:ext cx="1155" cy="1110"/>
            </a:xfrm>
            <a:prstGeom prst="roundRect">
              <a:avLst>
                <a:gd name="adj" fmla="val 0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957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84400"/>
              </p:ext>
            </p:extLst>
          </p:nvPr>
        </p:nvGraphicFramePr>
        <p:xfrm>
          <a:off x="1030288" y="4294188"/>
          <a:ext cx="7083425" cy="1828800"/>
        </p:xfrm>
        <a:graphic>
          <a:graphicData uri="http://schemas.openxmlformats.org/drawingml/2006/table">
            <a:tbl>
              <a:tblPr/>
              <a:tblGrid>
                <a:gridCol w="1757362"/>
                <a:gridCol w="1524000"/>
                <a:gridCol w="1524000"/>
                <a:gridCol w="2278063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Protons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Neutrons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Mass number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hydrogen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lithium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aluminium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9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88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/>
              <a:t>      Mass number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493713" y="1069121"/>
            <a:ext cx="8575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400" b="0" dirty="0"/>
              <a:t>Electrons have a mass of almost zero, which means that the mass of each atom results almost entirely from the number of protons and neutrons in the nucleus.</a:t>
            </a:r>
          </a:p>
        </p:txBody>
      </p:sp>
      <p:pic>
        <p:nvPicPr>
          <p:cNvPr id="19530" name="Picture 74" descr="C1_gfx_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173288"/>
            <a:ext cx="1352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568325" y="2352818"/>
            <a:ext cx="5684838" cy="10156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000" b="0" dirty="0"/>
              <a:t>The sum of the protons and neutrons in an atom’s nucleus is the </a:t>
            </a:r>
            <a:r>
              <a:rPr lang="en-GB" sz="2000" dirty="0">
                <a:solidFill>
                  <a:srgbClr val="FF6600"/>
                </a:solidFill>
              </a:rPr>
              <a:t>mass number</a:t>
            </a:r>
            <a:r>
              <a:rPr lang="en-GB" sz="2000" b="0" dirty="0"/>
              <a:t>. It is the larger of the two numbers shown in most periodic tables.</a:t>
            </a:r>
          </a:p>
        </p:txBody>
      </p:sp>
      <p:sp>
        <p:nvSpPr>
          <p:cNvPr id="19532" name="Line 76"/>
          <p:cNvSpPr>
            <a:spLocks noChangeShapeType="1"/>
          </p:cNvSpPr>
          <p:nvPr/>
        </p:nvSpPr>
        <p:spPr bwMode="auto">
          <a:xfrm rot="-5400000">
            <a:off x="6618488" y="2149276"/>
            <a:ext cx="636190" cy="13668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539" name="AutoShape 83"/>
          <p:cNvSpPr>
            <a:spLocks noChangeArrowheads="1"/>
          </p:cNvSpPr>
          <p:nvPr/>
        </p:nvSpPr>
        <p:spPr bwMode="auto">
          <a:xfrm>
            <a:off x="1008063" y="4287838"/>
            <a:ext cx="7088187" cy="1833562"/>
          </a:xfrm>
          <a:prstGeom prst="roundRect">
            <a:avLst>
              <a:gd name="adj" fmla="val 1708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40" name="Line 84"/>
          <p:cNvSpPr>
            <a:spLocks noChangeShapeType="1"/>
          </p:cNvSpPr>
          <p:nvPr/>
        </p:nvSpPr>
        <p:spPr bwMode="auto">
          <a:xfrm>
            <a:off x="2776538" y="4286250"/>
            <a:ext cx="0" cy="183515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41" name="Line 85"/>
          <p:cNvSpPr>
            <a:spLocks noChangeShapeType="1"/>
          </p:cNvSpPr>
          <p:nvPr/>
        </p:nvSpPr>
        <p:spPr bwMode="auto">
          <a:xfrm>
            <a:off x="4303713" y="4283075"/>
            <a:ext cx="0" cy="184150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42" name="Line 86"/>
          <p:cNvSpPr>
            <a:spLocks noChangeShapeType="1"/>
          </p:cNvSpPr>
          <p:nvPr/>
        </p:nvSpPr>
        <p:spPr bwMode="auto">
          <a:xfrm rot="-5400000">
            <a:off x="4552950" y="1192213"/>
            <a:ext cx="0" cy="710565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43" name="Line 87"/>
          <p:cNvSpPr>
            <a:spLocks noChangeShapeType="1"/>
          </p:cNvSpPr>
          <p:nvPr/>
        </p:nvSpPr>
        <p:spPr bwMode="auto">
          <a:xfrm rot="-5400000">
            <a:off x="4556125" y="1655763"/>
            <a:ext cx="0" cy="708660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44" name="Line 88"/>
          <p:cNvSpPr>
            <a:spLocks noChangeShapeType="1"/>
          </p:cNvSpPr>
          <p:nvPr/>
        </p:nvSpPr>
        <p:spPr bwMode="auto">
          <a:xfrm rot="-5400000">
            <a:off x="4562475" y="2106613"/>
            <a:ext cx="0" cy="709930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45" name="Line 89"/>
          <p:cNvSpPr>
            <a:spLocks noChangeShapeType="1"/>
          </p:cNvSpPr>
          <p:nvPr/>
        </p:nvSpPr>
        <p:spPr bwMode="auto">
          <a:xfrm>
            <a:off x="5824538" y="4279900"/>
            <a:ext cx="0" cy="1849438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1" grpId="0" animBg="1"/>
      <p:bldP spid="19532" grpId="0" animBg="1"/>
      <p:bldP spid="19539" grpId="0" animBg="1"/>
      <p:bldP spid="19540" grpId="0" animBg="1"/>
      <p:bldP spid="19541" grpId="0" animBg="1"/>
      <p:bldP spid="19542" grpId="0" animBg="1"/>
      <p:bldP spid="19543" grpId="0" animBg="1"/>
      <p:bldP spid="19544" grpId="0" animBg="1"/>
      <p:bldP spid="195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2" name="Group 142"/>
          <p:cNvGrpSpPr>
            <a:grpSpLocks/>
          </p:cNvGrpSpPr>
          <p:nvPr/>
        </p:nvGrpSpPr>
        <p:grpSpPr bwMode="auto">
          <a:xfrm>
            <a:off x="1062038" y="2978150"/>
            <a:ext cx="7323137" cy="2806700"/>
            <a:chOff x="669" y="1876"/>
            <a:chExt cx="4613" cy="1768"/>
          </a:xfrm>
        </p:grpSpPr>
        <p:grpSp>
          <p:nvGrpSpPr>
            <p:cNvPr id="20619" name="Group 139"/>
            <p:cNvGrpSpPr>
              <a:grpSpLocks/>
            </p:cNvGrpSpPr>
            <p:nvPr/>
          </p:nvGrpSpPr>
          <p:grpSpPr bwMode="auto">
            <a:xfrm>
              <a:off x="669" y="1884"/>
              <a:ext cx="4599" cy="1755"/>
              <a:chOff x="669" y="1884"/>
              <a:chExt cx="4599" cy="1755"/>
            </a:xfrm>
          </p:grpSpPr>
          <p:sp>
            <p:nvSpPr>
              <p:cNvPr id="20541" name="AutoShape 61"/>
              <p:cNvSpPr>
                <a:spLocks noChangeArrowheads="1"/>
              </p:cNvSpPr>
              <p:nvPr/>
            </p:nvSpPr>
            <p:spPr bwMode="auto">
              <a:xfrm>
                <a:off x="671" y="1884"/>
                <a:ext cx="4597" cy="316"/>
              </a:xfrm>
              <a:prstGeom prst="roundRect">
                <a:avLst>
                  <a:gd name="adj" fmla="val 8486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2" name="AutoShape 62"/>
              <p:cNvSpPr>
                <a:spLocks noChangeArrowheads="1"/>
              </p:cNvSpPr>
              <p:nvPr/>
            </p:nvSpPr>
            <p:spPr bwMode="auto">
              <a:xfrm rot="-5400000">
                <a:off x="411" y="2142"/>
                <a:ext cx="1755" cy="1239"/>
              </a:xfrm>
              <a:prstGeom prst="roundRect">
                <a:avLst>
                  <a:gd name="adj" fmla="val 0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621" name="Group 141"/>
            <p:cNvGrpSpPr>
              <a:grpSpLocks/>
            </p:cNvGrpSpPr>
            <p:nvPr/>
          </p:nvGrpSpPr>
          <p:grpSpPr bwMode="auto">
            <a:xfrm>
              <a:off x="680" y="1876"/>
              <a:ext cx="4602" cy="1768"/>
              <a:chOff x="672" y="1884"/>
              <a:chExt cx="4602" cy="1768"/>
            </a:xfrm>
          </p:grpSpPr>
          <p:sp>
            <p:nvSpPr>
              <p:cNvPr id="20543" name="AutoShape 63"/>
              <p:cNvSpPr>
                <a:spLocks noChangeArrowheads="1"/>
              </p:cNvSpPr>
              <p:nvPr/>
            </p:nvSpPr>
            <p:spPr bwMode="auto">
              <a:xfrm>
                <a:off x="674" y="1884"/>
                <a:ext cx="4591" cy="1761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4" name="Line 64"/>
              <p:cNvSpPr>
                <a:spLocks noChangeShapeType="1"/>
              </p:cNvSpPr>
              <p:nvPr/>
            </p:nvSpPr>
            <p:spPr bwMode="auto">
              <a:xfrm>
                <a:off x="1905" y="1884"/>
                <a:ext cx="0" cy="176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5" name="Line 65"/>
              <p:cNvSpPr>
                <a:spLocks noChangeShapeType="1"/>
              </p:cNvSpPr>
              <p:nvPr/>
            </p:nvSpPr>
            <p:spPr bwMode="auto">
              <a:xfrm>
                <a:off x="2807" y="1884"/>
                <a:ext cx="0" cy="175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6" name="Line 66"/>
              <p:cNvSpPr>
                <a:spLocks noChangeShapeType="1"/>
              </p:cNvSpPr>
              <p:nvPr/>
            </p:nvSpPr>
            <p:spPr bwMode="auto">
              <a:xfrm rot="-5400000">
                <a:off x="2976" y="-95"/>
                <a:ext cx="0" cy="459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7" name="Line 67"/>
              <p:cNvSpPr>
                <a:spLocks noChangeShapeType="1"/>
              </p:cNvSpPr>
              <p:nvPr/>
            </p:nvSpPr>
            <p:spPr bwMode="auto">
              <a:xfrm rot="-5400000">
                <a:off x="2974" y="207"/>
                <a:ext cx="0" cy="457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 rot="-5400000">
                <a:off x="2973" y="490"/>
                <a:ext cx="0" cy="4574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9" name="Line 69"/>
              <p:cNvSpPr>
                <a:spLocks noChangeShapeType="1"/>
              </p:cNvSpPr>
              <p:nvPr/>
            </p:nvSpPr>
            <p:spPr bwMode="auto">
              <a:xfrm>
                <a:off x="3843" y="1884"/>
                <a:ext cx="0" cy="176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1" name="Line 71"/>
              <p:cNvSpPr>
                <a:spLocks noChangeShapeType="1"/>
              </p:cNvSpPr>
              <p:nvPr/>
            </p:nvSpPr>
            <p:spPr bwMode="auto">
              <a:xfrm rot="-5400000">
                <a:off x="2965" y="770"/>
                <a:ext cx="0" cy="458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2" name="Line 72"/>
              <p:cNvSpPr>
                <a:spLocks noChangeShapeType="1"/>
              </p:cNvSpPr>
              <p:nvPr/>
            </p:nvSpPr>
            <p:spPr bwMode="auto">
              <a:xfrm rot="-5400000">
                <a:off x="2974" y="1061"/>
                <a:ext cx="0" cy="4580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6819900" y="4875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127</a:t>
            </a:r>
          </a:p>
        </p:txBody>
      </p:sp>
      <p:sp>
        <p:nvSpPr>
          <p:cNvPr id="20530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What’s the mass number?</a:t>
            </a:r>
          </a:p>
        </p:txBody>
      </p:sp>
      <p:sp>
        <p:nvSpPr>
          <p:cNvPr id="20607" name="Text Box 127"/>
          <p:cNvSpPr txBox="1">
            <a:spLocks noChangeArrowheads="1"/>
          </p:cNvSpPr>
          <p:nvPr/>
        </p:nvSpPr>
        <p:spPr bwMode="auto">
          <a:xfrm>
            <a:off x="6961188" y="5330825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73</a:t>
            </a:r>
          </a:p>
        </p:txBody>
      </p:sp>
      <p:sp>
        <p:nvSpPr>
          <p:cNvPr id="20608" name="Text Box 128"/>
          <p:cNvSpPr txBox="1">
            <a:spLocks noChangeArrowheads="1"/>
          </p:cNvSpPr>
          <p:nvPr/>
        </p:nvSpPr>
        <p:spPr bwMode="auto">
          <a:xfrm>
            <a:off x="6961188" y="4414838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59</a:t>
            </a:r>
          </a:p>
        </p:txBody>
      </p:sp>
      <p:sp>
        <p:nvSpPr>
          <p:cNvPr id="20609" name="Text Box 129"/>
          <p:cNvSpPr txBox="1">
            <a:spLocks noChangeArrowheads="1"/>
          </p:cNvSpPr>
          <p:nvPr/>
        </p:nvSpPr>
        <p:spPr bwMode="auto">
          <a:xfrm>
            <a:off x="6961188" y="3959225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64</a:t>
            </a:r>
          </a:p>
        </p:txBody>
      </p:sp>
      <p:sp>
        <p:nvSpPr>
          <p:cNvPr id="20610" name="Text Box 130"/>
          <p:cNvSpPr txBox="1">
            <a:spLocks noChangeArrowheads="1"/>
          </p:cNvSpPr>
          <p:nvPr/>
        </p:nvSpPr>
        <p:spPr bwMode="auto">
          <a:xfrm>
            <a:off x="7029450" y="3505200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4</a:t>
            </a:r>
          </a:p>
        </p:txBody>
      </p:sp>
      <p:grpSp>
        <p:nvGrpSpPr>
          <p:cNvPr id="20613" name="Group 133"/>
          <p:cNvGrpSpPr>
            <a:grpSpLocks/>
          </p:cNvGrpSpPr>
          <p:nvPr/>
        </p:nvGrpSpPr>
        <p:grpSpPr bwMode="auto">
          <a:xfrm>
            <a:off x="204788" y="1623402"/>
            <a:ext cx="8731250" cy="722312"/>
            <a:chOff x="158" y="1149"/>
            <a:chExt cx="5500" cy="455"/>
          </a:xfrm>
        </p:grpSpPr>
        <p:sp>
          <p:nvSpPr>
            <p:cNvPr id="20526" name="Text Box 46"/>
            <p:cNvSpPr txBox="1">
              <a:spLocks noChangeArrowheads="1"/>
            </p:cNvSpPr>
            <p:nvPr/>
          </p:nvSpPr>
          <p:spPr bwMode="auto">
            <a:xfrm>
              <a:off x="243" y="1236"/>
              <a:ext cx="539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2800" dirty="0"/>
                <a:t>Mass number = number of protons + number of neutrons</a:t>
              </a:r>
            </a:p>
          </p:txBody>
        </p:sp>
        <p:sp>
          <p:nvSpPr>
            <p:cNvPr id="20612" name="AutoShape 132"/>
            <p:cNvSpPr>
              <a:spLocks noChangeArrowheads="1"/>
            </p:cNvSpPr>
            <p:nvPr/>
          </p:nvSpPr>
          <p:spPr bwMode="auto">
            <a:xfrm>
              <a:off x="158" y="1149"/>
              <a:ext cx="5500" cy="45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623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29231"/>
              </p:ext>
            </p:extLst>
          </p:nvPr>
        </p:nvGraphicFramePr>
        <p:xfrm>
          <a:off x="1073150" y="2960688"/>
          <a:ext cx="7315200" cy="2794703"/>
        </p:xfrm>
        <a:graphic>
          <a:graphicData uri="http://schemas.openxmlformats.org/drawingml/2006/table">
            <a:tbl>
              <a:tblPr/>
              <a:tblGrid>
                <a:gridCol w="1970088"/>
                <a:gridCol w="1403350"/>
                <a:gridCol w="1685925"/>
                <a:gridCol w="2255837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Protons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Neutrons 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Mass number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helium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4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copper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cobalt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iodine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53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74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germanium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7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4" grpId="0"/>
      <p:bldP spid="20607" grpId="0"/>
      <p:bldP spid="20608" grpId="0"/>
      <p:bldP spid="20609" grpId="0"/>
      <p:bldP spid="206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2" name="Group 142"/>
          <p:cNvGrpSpPr>
            <a:grpSpLocks/>
          </p:cNvGrpSpPr>
          <p:nvPr/>
        </p:nvGrpSpPr>
        <p:grpSpPr bwMode="auto">
          <a:xfrm>
            <a:off x="1062038" y="2978150"/>
            <a:ext cx="7323137" cy="2806700"/>
            <a:chOff x="669" y="1876"/>
            <a:chExt cx="4613" cy="1768"/>
          </a:xfrm>
        </p:grpSpPr>
        <p:grpSp>
          <p:nvGrpSpPr>
            <p:cNvPr id="20619" name="Group 139"/>
            <p:cNvGrpSpPr>
              <a:grpSpLocks/>
            </p:cNvGrpSpPr>
            <p:nvPr/>
          </p:nvGrpSpPr>
          <p:grpSpPr bwMode="auto">
            <a:xfrm>
              <a:off x="669" y="1884"/>
              <a:ext cx="4599" cy="1755"/>
              <a:chOff x="669" y="1884"/>
              <a:chExt cx="4599" cy="1755"/>
            </a:xfrm>
          </p:grpSpPr>
          <p:sp>
            <p:nvSpPr>
              <p:cNvPr id="20541" name="AutoShape 61"/>
              <p:cNvSpPr>
                <a:spLocks noChangeArrowheads="1"/>
              </p:cNvSpPr>
              <p:nvPr/>
            </p:nvSpPr>
            <p:spPr bwMode="auto">
              <a:xfrm>
                <a:off x="671" y="1884"/>
                <a:ext cx="4597" cy="316"/>
              </a:xfrm>
              <a:prstGeom prst="roundRect">
                <a:avLst>
                  <a:gd name="adj" fmla="val 8486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2" name="AutoShape 62"/>
              <p:cNvSpPr>
                <a:spLocks noChangeArrowheads="1"/>
              </p:cNvSpPr>
              <p:nvPr/>
            </p:nvSpPr>
            <p:spPr bwMode="auto">
              <a:xfrm rot="-5400000">
                <a:off x="411" y="2142"/>
                <a:ext cx="1755" cy="1239"/>
              </a:xfrm>
              <a:prstGeom prst="roundRect">
                <a:avLst>
                  <a:gd name="adj" fmla="val 0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621" name="Group 141"/>
            <p:cNvGrpSpPr>
              <a:grpSpLocks/>
            </p:cNvGrpSpPr>
            <p:nvPr/>
          </p:nvGrpSpPr>
          <p:grpSpPr bwMode="auto">
            <a:xfrm>
              <a:off x="680" y="1876"/>
              <a:ext cx="4602" cy="1768"/>
              <a:chOff x="672" y="1884"/>
              <a:chExt cx="4602" cy="1768"/>
            </a:xfrm>
          </p:grpSpPr>
          <p:sp>
            <p:nvSpPr>
              <p:cNvPr id="20543" name="AutoShape 63"/>
              <p:cNvSpPr>
                <a:spLocks noChangeArrowheads="1"/>
              </p:cNvSpPr>
              <p:nvPr/>
            </p:nvSpPr>
            <p:spPr bwMode="auto">
              <a:xfrm>
                <a:off x="674" y="1884"/>
                <a:ext cx="4591" cy="1761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4" name="Line 64"/>
              <p:cNvSpPr>
                <a:spLocks noChangeShapeType="1"/>
              </p:cNvSpPr>
              <p:nvPr/>
            </p:nvSpPr>
            <p:spPr bwMode="auto">
              <a:xfrm>
                <a:off x="1905" y="1884"/>
                <a:ext cx="0" cy="176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5" name="Line 65"/>
              <p:cNvSpPr>
                <a:spLocks noChangeShapeType="1"/>
              </p:cNvSpPr>
              <p:nvPr/>
            </p:nvSpPr>
            <p:spPr bwMode="auto">
              <a:xfrm>
                <a:off x="2807" y="1884"/>
                <a:ext cx="0" cy="175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6" name="Line 66"/>
              <p:cNvSpPr>
                <a:spLocks noChangeShapeType="1"/>
              </p:cNvSpPr>
              <p:nvPr/>
            </p:nvSpPr>
            <p:spPr bwMode="auto">
              <a:xfrm rot="-5400000">
                <a:off x="2976" y="-95"/>
                <a:ext cx="0" cy="459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7" name="Line 67"/>
              <p:cNvSpPr>
                <a:spLocks noChangeShapeType="1"/>
              </p:cNvSpPr>
              <p:nvPr/>
            </p:nvSpPr>
            <p:spPr bwMode="auto">
              <a:xfrm rot="-5400000">
                <a:off x="2974" y="207"/>
                <a:ext cx="0" cy="457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 rot="-5400000">
                <a:off x="2973" y="490"/>
                <a:ext cx="0" cy="4574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9" name="Line 69"/>
              <p:cNvSpPr>
                <a:spLocks noChangeShapeType="1"/>
              </p:cNvSpPr>
              <p:nvPr/>
            </p:nvSpPr>
            <p:spPr bwMode="auto">
              <a:xfrm>
                <a:off x="3843" y="1884"/>
                <a:ext cx="0" cy="176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1" name="Line 71"/>
              <p:cNvSpPr>
                <a:spLocks noChangeShapeType="1"/>
              </p:cNvSpPr>
              <p:nvPr/>
            </p:nvSpPr>
            <p:spPr bwMode="auto">
              <a:xfrm rot="-5400000">
                <a:off x="2965" y="770"/>
                <a:ext cx="0" cy="458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2" name="Line 72"/>
              <p:cNvSpPr>
                <a:spLocks noChangeShapeType="1"/>
              </p:cNvSpPr>
              <p:nvPr/>
            </p:nvSpPr>
            <p:spPr bwMode="auto">
              <a:xfrm rot="-5400000">
                <a:off x="2974" y="1061"/>
                <a:ext cx="0" cy="4580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6819900" y="4875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127</a:t>
            </a:r>
          </a:p>
        </p:txBody>
      </p:sp>
      <p:sp>
        <p:nvSpPr>
          <p:cNvPr id="20530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What’s the mass number?</a:t>
            </a:r>
          </a:p>
        </p:txBody>
      </p:sp>
      <p:sp>
        <p:nvSpPr>
          <p:cNvPr id="20607" name="Text Box 127"/>
          <p:cNvSpPr txBox="1">
            <a:spLocks noChangeArrowheads="1"/>
          </p:cNvSpPr>
          <p:nvPr/>
        </p:nvSpPr>
        <p:spPr bwMode="auto">
          <a:xfrm>
            <a:off x="6961188" y="5330825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73</a:t>
            </a:r>
          </a:p>
        </p:txBody>
      </p:sp>
      <p:sp>
        <p:nvSpPr>
          <p:cNvPr id="20608" name="Text Box 128"/>
          <p:cNvSpPr txBox="1">
            <a:spLocks noChangeArrowheads="1"/>
          </p:cNvSpPr>
          <p:nvPr/>
        </p:nvSpPr>
        <p:spPr bwMode="auto">
          <a:xfrm>
            <a:off x="6961188" y="4414838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59</a:t>
            </a:r>
          </a:p>
        </p:txBody>
      </p:sp>
      <p:sp>
        <p:nvSpPr>
          <p:cNvPr id="20609" name="Text Box 129"/>
          <p:cNvSpPr txBox="1">
            <a:spLocks noChangeArrowheads="1"/>
          </p:cNvSpPr>
          <p:nvPr/>
        </p:nvSpPr>
        <p:spPr bwMode="auto">
          <a:xfrm>
            <a:off x="6961188" y="3959225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64</a:t>
            </a:r>
          </a:p>
        </p:txBody>
      </p:sp>
      <p:sp>
        <p:nvSpPr>
          <p:cNvPr id="20610" name="Text Box 130"/>
          <p:cNvSpPr txBox="1">
            <a:spLocks noChangeArrowheads="1"/>
          </p:cNvSpPr>
          <p:nvPr/>
        </p:nvSpPr>
        <p:spPr bwMode="auto">
          <a:xfrm>
            <a:off x="7029450" y="3505200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4</a:t>
            </a:r>
          </a:p>
        </p:txBody>
      </p:sp>
      <p:grpSp>
        <p:nvGrpSpPr>
          <p:cNvPr id="20613" name="Group 133"/>
          <p:cNvGrpSpPr>
            <a:grpSpLocks/>
          </p:cNvGrpSpPr>
          <p:nvPr/>
        </p:nvGrpSpPr>
        <p:grpSpPr bwMode="auto">
          <a:xfrm>
            <a:off x="204788" y="1623402"/>
            <a:ext cx="8731250" cy="722312"/>
            <a:chOff x="158" y="1149"/>
            <a:chExt cx="5500" cy="455"/>
          </a:xfrm>
        </p:grpSpPr>
        <p:sp>
          <p:nvSpPr>
            <p:cNvPr id="20526" name="Text Box 46"/>
            <p:cNvSpPr txBox="1">
              <a:spLocks noChangeArrowheads="1"/>
            </p:cNvSpPr>
            <p:nvPr/>
          </p:nvSpPr>
          <p:spPr bwMode="auto">
            <a:xfrm>
              <a:off x="243" y="1236"/>
              <a:ext cx="539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2800" dirty="0"/>
                <a:t>Mass number = number of protons + number of neutrons</a:t>
              </a:r>
            </a:p>
          </p:txBody>
        </p:sp>
        <p:sp>
          <p:nvSpPr>
            <p:cNvPr id="20612" name="AutoShape 132"/>
            <p:cNvSpPr>
              <a:spLocks noChangeArrowheads="1"/>
            </p:cNvSpPr>
            <p:nvPr/>
          </p:nvSpPr>
          <p:spPr bwMode="auto">
            <a:xfrm>
              <a:off x="158" y="1149"/>
              <a:ext cx="5500" cy="45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623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31483"/>
              </p:ext>
            </p:extLst>
          </p:nvPr>
        </p:nvGraphicFramePr>
        <p:xfrm>
          <a:off x="1073150" y="2960688"/>
          <a:ext cx="7315200" cy="2794703"/>
        </p:xfrm>
        <a:graphic>
          <a:graphicData uri="http://schemas.openxmlformats.org/drawingml/2006/table">
            <a:tbl>
              <a:tblPr/>
              <a:tblGrid>
                <a:gridCol w="1970088"/>
                <a:gridCol w="1403350"/>
                <a:gridCol w="1685925"/>
                <a:gridCol w="2255837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Protons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Neutrons 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Mass number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helium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4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copper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cobalt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59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iodine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53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74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127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germanium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4" grpId="0"/>
      <p:bldP spid="20607" grpId="0"/>
      <p:bldP spid="20608" grpId="0"/>
      <p:bldP spid="20609" grpId="0"/>
      <p:bldP spid="206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8" name="Group 314"/>
          <p:cNvGrpSpPr>
            <a:grpSpLocks/>
          </p:cNvGrpSpPr>
          <p:nvPr/>
        </p:nvGrpSpPr>
        <p:grpSpPr bwMode="auto">
          <a:xfrm>
            <a:off x="1071563" y="3074988"/>
            <a:ext cx="6992937" cy="3168650"/>
            <a:chOff x="675" y="1937"/>
            <a:chExt cx="4405" cy="1996"/>
          </a:xfrm>
        </p:grpSpPr>
        <p:sp>
          <p:nvSpPr>
            <p:cNvPr id="21560" name="AutoShape 56"/>
            <p:cNvSpPr>
              <a:spLocks noChangeArrowheads="1"/>
            </p:cNvSpPr>
            <p:nvPr/>
          </p:nvSpPr>
          <p:spPr bwMode="auto">
            <a:xfrm>
              <a:off x="675" y="1937"/>
              <a:ext cx="4405" cy="534"/>
            </a:xfrm>
            <a:prstGeom prst="roundRect">
              <a:avLst>
                <a:gd name="adj" fmla="val 8486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1817" name="Group 313"/>
            <p:cNvGrpSpPr>
              <a:grpSpLocks/>
            </p:cNvGrpSpPr>
            <p:nvPr/>
          </p:nvGrpSpPr>
          <p:grpSpPr bwMode="auto">
            <a:xfrm>
              <a:off x="679" y="1937"/>
              <a:ext cx="4398" cy="1996"/>
              <a:chOff x="679" y="1937"/>
              <a:chExt cx="4398" cy="1996"/>
            </a:xfrm>
          </p:grpSpPr>
          <p:sp>
            <p:nvSpPr>
              <p:cNvPr id="21561" name="AutoShape 57"/>
              <p:cNvSpPr>
                <a:spLocks noChangeArrowheads="1"/>
              </p:cNvSpPr>
              <p:nvPr/>
            </p:nvSpPr>
            <p:spPr bwMode="auto">
              <a:xfrm rot="-5400000">
                <a:off x="285" y="2337"/>
                <a:ext cx="1987" cy="1187"/>
              </a:xfrm>
              <a:prstGeom prst="roundRect">
                <a:avLst>
                  <a:gd name="adj" fmla="val 0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08" name="AutoShape 104"/>
              <p:cNvSpPr>
                <a:spLocks noChangeArrowheads="1"/>
              </p:cNvSpPr>
              <p:nvPr/>
            </p:nvSpPr>
            <p:spPr bwMode="auto">
              <a:xfrm>
                <a:off x="681" y="1937"/>
                <a:ext cx="4393" cy="1990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1870" y="1937"/>
                <a:ext cx="0" cy="1989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>
                <a:off x="2712" y="1937"/>
                <a:ext cx="0" cy="198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 rot="-5400000">
                <a:off x="2881" y="270"/>
                <a:ext cx="0" cy="439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2" name="Line 108"/>
              <p:cNvSpPr>
                <a:spLocks noChangeShapeType="1"/>
              </p:cNvSpPr>
              <p:nvPr/>
            </p:nvSpPr>
            <p:spPr bwMode="auto">
              <a:xfrm rot="-5400000">
                <a:off x="2885" y="566"/>
                <a:ext cx="0" cy="438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 rot="-5400000">
                <a:off x="2884" y="849"/>
                <a:ext cx="0" cy="438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4" name="Line 110"/>
              <p:cNvSpPr>
                <a:spLocks noChangeShapeType="1"/>
              </p:cNvSpPr>
              <p:nvPr/>
            </p:nvSpPr>
            <p:spPr bwMode="auto">
              <a:xfrm>
                <a:off x="3724" y="1937"/>
                <a:ext cx="0" cy="199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5" name="Line 111"/>
              <p:cNvSpPr>
                <a:spLocks noChangeShapeType="1"/>
              </p:cNvSpPr>
              <p:nvPr/>
            </p:nvSpPr>
            <p:spPr bwMode="auto">
              <a:xfrm rot="-5400000">
                <a:off x="2874" y="1131"/>
                <a:ext cx="0" cy="4390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 rot="-5400000">
                <a:off x="2882" y="1423"/>
                <a:ext cx="0" cy="438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155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How many neutrons?</a:t>
            </a:r>
          </a:p>
        </p:txBody>
      </p:sp>
      <p:graphicFrame>
        <p:nvGraphicFramePr>
          <p:cNvPr id="2181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42484"/>
              </p:ext>
            </p:extLst>
          </p:nvPr>
        </p:nvGraphicFramePr>
        <p:xfrm>
          <a:off x="1114425" y="3059113"/>
          <a:ext cx="6969125" cy="31219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78013"/>
                <a:gridCol w="1436687"/>
                <a:gridCol w="1504950"/>
                <a:gridCol w="21494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Atom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Mass number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Atomic number 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of neutrons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helium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6286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542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fluorine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447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542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strontium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447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zirconium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447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uranium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266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238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</a:tbl>
          </a:graphicData>
        </a:graphic>
      </p:graphicFrame>
      <p:grpSp>
        <p:nvGrpSpPr>
          <p:cNvPr id="21816" name="Group 312"/>
          <p:cNvGrpSpPr>
            <a:grpSpLocks/>
          </p:cNvGrpSpPr>
          <p:nvPr/>
        </p:nvGrpSpPr>
        <p:grpSpPr bwMode="auto">
          <a:xfrm>
            <a:off x="271463" y="1527175"/>
            <a:ext cx="8616950" cy="1008063"/>
            <a:chOff x="152" y="524"/>
            <a:chExt cx="5428" cy="635"/>
          </a:xfrm>
        </p:grpSpPr>
        <p:grpSp>
          <p:nvGrpSpPr>
            <p:cNvPr id="21805" name="Group 301"/>
            <p:cNvGrpSpPr>
              <a:grpSpLocks/>
            </p:cNvGrpSpPr>
            <p:nvPr/>
          </p:nvGrpSpPr>
          <p:grpSpPr bwMode="auto">
            <a:xfrm>
              <a:off x="152" y="524"/>
              <a:ext cx="5428" cy="635"/>
              <a:chOff x="260" y="812"/>
              <a:chExt cx="5428" cy="635"/>
            </a:xfrm>
          </p:grpSpPr>
          <p:sp>
            <p:nvSpPr>
              <p:cNvPr id="21557" name="Text Box 53"/>
              <p:cNvSpPr txBox="1">
                <a:spLocks noChangeArrowheads="1"/>
              </p:cNvSpPr>
              <p:nvPr/>
            </p:nvSpPr>
            <p:spPr bwMode="auto">
              <a:xfrm>
                <a:off x="396" y="812"/>
                <a:ext cx="4605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:r>
                  <a:rPr lang="en-GB" sz="2400" dirty="0"/>
                  <a:t>Number of neutrons = mass number - number of protons</a:t>
                </a:r>
              </a:p>
            </p:txBody>
          </p:sp>
          <p:sp>
            <p:nvSpPr>
              <p:cNvPr id="21558" name="AutoShape 54"/>
              <p:cNvSpPr>
                <a:spLocks noChangeArrowheads="1"/>
              </p:cNvSpPr>
              <p:nvPr/>
            </p:nvSpPr>
            <p:spPr bwMode="auto">
              <a:xfrm>
                <a:off x="260" y="812"/>
                <a:ext cx="5428" cy="63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10" name="Rectangle 306"/>
            <p:cNvSpPr>
              <a:spLocks noChangeArrowheads="1"/>
            </p:cNvSpPr>
            <p:nvPr/>
          </p:nvSpPr>
          <p:spPr bwMode="auto">
            <a:xfrm>
              <a:off x="308" y="789"/>
              <a:ext cx="485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C988F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GB" sz="2400" dirty="0" smtClean="0"/>
                <a:t>Number of neutrons = </a:t>
              </a:r>
              <a:r>
                <a:rPr lang="en-GB" sz="2400" dirty="0"/>
                <a:t>mass number - atomic number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7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8" name="Group 314"/>
          <p:cNvGrpSpPr>
            <a:grpSpLocks/>
          </p:cNvGrpSpPr>
          <p:nvPr/>
        </p:nvGrpSpPr>
        <p:grpSpPr bwMode="auto">
          <a:xfrm>
            <a:off x="1071563" y="3074988"/>
            <a:ext cx="6992937" cy="3168650"/>
            <a:chOff x="675" y="1937"/>
            <a:chExt cx="4405" cy="1996"/>
          </a:xfrm>
        </p:grpSpPr>
        <p:sp>
          <p:nvSpPr>
            <p:cNvPr id="21560" name="AutoShape 56"/>
            <p:cNvSpPr>
              <a:spLocks noChangeArrowheads="1"/>
            </p:cNvSpPr>
            <p:nvPr/>
          </p:nvSpPr>
          <p:spPr bwMode="auto">
            <a:xfrm>
              <a:off x="675" y="1937"/>
              <a:ext cx="4405" cy="534"/>
            </a:xfrm>
            <a:prstGeom prst="roundRect">
              <a:avLst>
                <a:gd name="adj" fmla="val 8486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1817" name="Group 313"/>
            <p:cNvGrpSpPr>
              <a:grpSpLocks/>
            </p:cNvGrpSpPr>
            <p:nvPr/>
          </p:nvGrpSpPr>
          <p:grpSpPr bwMode="auto">
            <a:xfrm>
              <a:off x="679" y="1937"/>
              <a:ext cx="4398" cy="1996"/>
              <a:chOff x="679" y="1937"/>
              <a:chExt cx="4398" cy="1996"/>
            </a:xfrm>
          </p:grpSpPr>
          <p:sp>
            <p:nvSpPr>
              <p:cNvPr id="21561" name="AutoShape 57"/>
              <p:cNvSpPr>
                <a:spLocks noChangeArrowheads="1"/>
              </p:cNvSpPr>
              <p:nvPr/>
            </p:nvSpPr>
            <p:spPr bwMode="auto">
              <a:xfrm rot="-5400000">
                <a:off x="285" y="2337"/>
                <a:ext cx="1987" cy="1187"/>
              </a:xfrm>
              <a:prstGeom prst="roundRect">
                <a:avLst>
                  <a:gd name="adj" fmla="val 0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08" name="AutoShape 104"/>
              <p:cNvSpPr>
                <a:spLocks noChangeArrowheads="1"/>
              </p:cNvSpPr>
              <p:nvPr/>
            </p:nvSpPr>
            <p:spPr bwMode="auto">
              <a:xfrm>
                <a:off x="681" y="1937"/>
                <a:ext cx="4393" cy="1990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1870" y="1937"/>
                <a:ext cx="0" cy="1989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>
                <a:off x="2712" y="1937"/>
                <a:ext cx="0" cy="198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 rot="-5400000">
                <a:off x="2881" y="270"/>
                <a:ext cx="0" cy="439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2" name="Line 108"/>
              <p:cNvSpPr>
                <a:spLocks noChangeShapeType="1"/>
              </p:cNvSpPr>
              <p:nvPr/>
            </p:nvSpPr>
            <p:spPr bwMode="auto">
              <a:xfrm rot="-5400000">
                <a:off x="2885" y="566"/>
                <a:ext cx="0" cy="438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 rot="-5400000">
                <a:off x="2884" y="849"/>
                <a:ext cx="0" cy="438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4" name="Line 110"/>
              <p:cNvSpPr>
                <a:spLocks noChangeShapeType="1"/>
              </p:cNvSpPr>
              <p:nvPr/>
            </p:nvSpPr>
            <p:spPr bwMode="auto">
              <a:xfrm>
                <a:off x="3724" y="1937"/>
                <a:ext cx="0" cy="199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5" name="Line 111"/>
              <p:cNvSpPr>
                <a:spLocks noChangeShapeType="1"/>
              </p:cNvSpPr>
              <p:nvPr/>
            </p:nvSpPr>
            <p:spPr bwMode="auto">
              <a:xfrm rot="-5400000">
                <a:off x="2874" y="1131"/>
                <a:ext cx="0" cy="4390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 rot="-5400000">
                <a:off x="2882" y="1423"/>
                <a:ext cx="0" cy="438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155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How many neutrons?</a:t>
            </a:r>
          </a:p>
        </p:txBody>
      </p:sp>
      <p:graphicFrame>
        <p:nvGraphicFramePr>
          <p:cNvPr id="2181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04196"/>
              </p:ext>
            </p:extLst>
          </p:nvPr>
        </p:nvGraphicFramePr>
        <p:xfrm>
          <a:off x="1114425" y="3059113"/>
          <a:ext cx="6969125" cy="31219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78013"/>
                <a:gridCol w="1436687"/>
                <a:gridCol w="1504950"/>
                <a:gridCol w="21494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Atom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Mass number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Atomic number 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of neutrons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helium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6286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542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fluorine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447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542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strontium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447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zirconium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447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uranium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266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238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146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6000" marR="126000" marT="46800" marB="46800" anchor="ctr" horzOverflow="overflow"/>
                </a:tc>
              </a:tr>
            </a:tbl>
          </a:graphicData>
        </a:graphic>
      </p:graphicFrame>
      <p:grpSp>
        <p:nvGrpSpPr>
          <p:cNvPr id="21816" name="Group 312"/>
          <p:cNvGrpSpPr>
            <a:grpSpLocks/>
          </p:cNvGrpSpPr>
          <p:nvPr/>
        </p:nvGrpSpPr>
        <p:grpSpPr bwMode="auto">
          <a:xfrm>
            <a:off x="271463" y="1527175"/>
            <a:ext cx="8616950" cy="1008063"/>
            <a:chOff x="152" y="524"/>
            <a:chExt cx="5428" cy="635"/>
          </a:xfrm>
        </p:grpSpPr>
        <p:grpSp>
          <p:nvGrpSpPr>
            <p:cNvPr id="21805" name="Group 301"/>
            <p:cNvGrpSpPr>
              <a:grpSpLocks/>
            </p:cNvGrpSpPr>
            <p:nvPr/>
          </p:nvGrpSpPr>
          <p:grpSpPr bwMode="auto">
            <a:xfrm>
              <a:off x="152" y="524"/>
              <a:ext cx="5428" cy="635"/>
              <a:chOff x="260" y="812"/>
              <a:chExt cx="5428" cy="635"/>
            </a:xfrm>
          </p:grpSpPr>
          <p:sp>
            <p:nvSpPr>
              <p:cNvPr id="21557" name="Text Box 53"/>
              <p:cNvSpPr txBox="1">
                <a:spLocks noChangeArrowheads="1"/>
              </p:cNvSpPr>
              <p:nvPr/>
            </p:nvSpPr>
            <p:spPr bwMode="auto">
              <a:xfrm>
                <a:off x="396" y="812"/>
                <a:ext cx="4605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:r>
                  <a:rPr lang="en-GB" sz="2400" dirty="0"/>
                  <a:t>Number of neutrons = mass number - number of protons</a:t>
                </a:r>
              </a:p>
            </p:txBody>
          </p:sp>
          <p:sp>
            <p:nvSpPr>
              <p:cNvPr id="21558" name="AutoShape 54"/>
              <p:cNvSpPr>
                <a:spLocks noChangeArrowheads="1"/>
              </p:cNvSpPr>
              <p:nvPr/>
            </p:nvSpPr>
            <p:spPr bwMode="auto">
              <a:xfrm>
                <a:off x="260" y="812"/>
                <a:ext cx="5428" cy="63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10" name="Rectangle 306"/>
            <p:cNvSpPr>
              <a:spLocks noChangeArrowheads="1"/>
            </p:cNvSpPr>
            <p:nvPr/>
          </p:nvSpPr>
          <p:spPr bwMode="auto">
            <a:xfrm>
              <a:off x="308" y="789"/>
              <a:ext cx="485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C988F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GB" sz="2400" dirty="0" smtClean="0"/>
                <a:t>Number of neutrons = </a:t>
              </a:r>
              <a:r>
                <a:rPr lang="en-GB" sz="2400" dirty="0"/>
                <a:t>mass number - atomic number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2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78" name="Group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36258"/>
              </p:ext>
            </p:extLst>
          </p:nvPr>
        </p:nvGraphicFramePr>
        <p:xfrm>
          <a:off x="1615281" y="3200400"/>
          <a:ext cx="6053138" cy="1871793"/>
        </p:xfrm>
        <a:graphic>
          <a:graphicData uri="http://schemas.openxmlformats.org/drawingml/2006/table">
            <a:tbl>
              <a:tblPr/>
              <a:tblGrid>
                <a:gridCol w="1401763"/>
                <a:gridCol w="1403350"/>
                <a:gridCol w="1606550"/>
                <a:gridCol w="16414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Protons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Neutrons 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Electrons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helium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17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33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copper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3366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iodine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53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74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366"/>
                          </a:solidFill>
                          <a:effectLst/>
                          <a:latin typeface="Arial" pitchFamily="34" charset="0"/>
                        </a:rPr>
                        <a:t>53</a:t>
                      </a:r>
                    </a:p>
                  </a:txBody>
                  <a:tcPr marL="126000" marR="12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0766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How many electrons?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568325" y="1143000"/>
            <a:ext cx="78724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sz="2400" b="0" dirty="0" smtClean="0"/>
              <a:t>Neutral atoms </a:t>
            </a:r>
            <a:r>
              <a:rPr lang="en-GB" sz="2400" b="0" dirty="0"/>
              <a:t>have no overall electrical </a:t>
            </a:r>
            <a:r>
              <a:rPr lang="en-GB" sz="2400" b="0" dirty="0" smtClean="0"/>
              <a:t>charge. </a:t>
            </a:r>
            <a:r>
              <a:rPr lang="en-GB" sz="2400" b="0" dirty="0"/>
              <a:t>This means atoms must have an equal number of protons and </a:t>
            </a:r>
            <a:r>
              <a:rPr lang="en-GB" sz="2400" b="0" dirty="0" smtClean="0"/>
              <a:t>electrons.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The number of electrons is therefore the same as the atomic number.</a:t>
            </a:r>
          </a:p>
          <a:p>
            <a:pPr algn="l"/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0971" name="Text Box 251"/>
          <p:cNvSpPr txBox="1">
            <a:spLocks noChangeArrowheads="1"/>
          </p:cNvSpPr>
          <p:nvPr/>
        </p:nvSpPr>
        <p:spPr bwMode="auto">
          <a:xfrm>
            <a:off x="568325" y="5181600"/>
            <a:ext cx="81470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0" dirty="0"/>
              <a:t>Atomic number is defined as the number of protons rather than the number of electrons because atoms can lose or gain electrons but do not normally lose or gain protons.</a:t>
            </a:r>
          </a:p>
        </p:txBody>
      </p:sp>
    </p:spTree>
    <p:extLst>
      <p:ext uri="{BB962C8B-B14F-4D97-AF65-F5344CB8AC3E}">
        <p14:creationId xmlns:p14="http://schemas.microsoft.com/office/powerpoint/2010/main" val="38946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      Discovery of atomic structure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12954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613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04" name="Group 3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75333"/>
              </p:ext>
            </p:extLst>
          </p:nvPr>
        </p:nvGraphicFramePr>
        <p:xfrm>
          <a:off x="152400" y="2514600"/>
          <a:ext cx="8742363" cy="3108960"/>
        </p:xfrm>
        <a:graphic>
          <a:graphicData uri="http://schemas.openxmlformats.org/drawingml/2006/table">
            <a:tbl>
              <a:tblPr/>
              <a:tblGrid>
                <a:gridCol w="1708150"/>
                <a:gridCol w="1335088"/>
                <a:gridCol w="1522412"/>
                <a:gridCol w="1573213"/>
                <a:gridCol w="1301750"/>
                <a:gridCol w="130175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Protons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Neutrons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Atomic</a:t>
                      </a:r>
                      <a:b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Mass</a:t>
                      </a:r>
                      <a:b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boron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4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potassium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chromium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mercury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argon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822" name="Rectangle 7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      Calculating the number of electrons</a:t>
            </a:r>
          </a:p>
        </p:txBody>
      </p:sp>
      <p:sp>
        <p:nvSpPr>
          <p:cNvPr id="31951" name="Rectangle 207"/>
          <p:cNvSpPr>
            <a:spLocks noChangeArrowheads="1"/>
          </p:cNvSpPr>
          <p:nvPr/>
        </p:nvSpPr>
        <p:spPr bwMode="auto">
          <a:xfrm>
            <a:off x="266394" y="1905000"/>
            <a:ext cx="48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400" b="0" dirty="0" smtClean="0"/>
              <a:t>What are the missing numbers?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3583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04" name="Group 3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85562"/>
              </p:ext>
            </p:extLst>
          </p:nvPr>
        </p:nvGraphicFramePr>
        <p:xfrm>
          <a:off x="152400" y="2514600"/>
          <a:ext cx="8742363" cy="3108960"/>
        </p:xfrm>
        <a:graphic>
          <a:graphicData uri="http://schemas.openxmlformats.org/drawingml/2006/table">
            <a:tbl>
              <a:tblPr/>
              <a:tblGrid>
                <a:gridCol w="1708150"/>
                <a:gridCol w="1335088"/>
                <a:gridCol w="1522412"/>
                <a:gridCol w="1573213"/>
                <a:gridCol w="1301750"/>
                <a:gridCol w="130175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Protons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Neutrons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Electrons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Atomic</a:t>
                      </a:r>
                      <a:b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Mass</a:t>
                      </a:r>
                      <a:b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boron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4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potassium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39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chromium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mercury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201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argon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822" name="Rectangle 7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      Calculating the number of electrons</a:t>
            </a:r>
          </a:p>
        </p:txBody>
      </p:sp>
      <p:sp>
        <p:nvSpPr>
          <p:cNvPr id="31951" name="Rectangle 207"/>
          <p:cNvSpPr>
            <a:spLocks noChangeArrowheads="1"/>
          </p:cNvSpPr>
          <p:nvPr/>
        </p:nvSpPr>
        <p:spPr bwMode="auto">
          <a:xfrm>
            <a:off x="266394" y="1905000"/>
            <a:ext cx="48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400" b="0" dirty="0" smtClean="0"/>
              <a:t>What are the missing numbers?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2667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ion is an atom or a group of atoms that has acquired a net electric charge by gaining or losing one or more electrons.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9088" y="228600"/>
            <a:ext cx="85010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Ions</a:t>
            </a:r>
            <a:endParaRPr lang="en-US" sz="44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9088" y="1293813"/>
            <a:ext cx="67406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 err="1"/>
              <a:t>cation</a:t>
            </a:r>
            <a:r>
              <a:rPr lang="en-US" sz="2400" dirty="0"/>
              <a:t> – ion with a positive charge</a:t>
            </a:r>
          </a:p>
          <a:p>
            <a:r>
              <a:rPr lang="en-US" sz="2400" dirty="0"/>
              <a:t>	If a neutral atom </a:t>
            </a:r>
            <a:r>
              <a:rPr lang="en-US" sz="2400" b="1" dirty="0"/>
              <a:t>loses</a:t>
            </a:r>
            <a:r>
              <a:rPr lang="en-US" sz="2400" dirty="0"/>
              <a:t> one or more electrons</a:t>
            </a:r>
          </a:p>
          <a:p>
            <a:r>
              <a:rPr lang="en-US" sz="2400" dirty="0"/>
              <a:t>	it becomes a </a:t>
            </a:r>
            <a:r>
              <a:rPr lang="en-US" sz="2400" dirty="0" err="1"/>
              <a:t>cation</a:t>
            </a:r>
            <a:r>
              <a:rPr lang="en-US" sz="2400" dirty="0"/>
              <a:t>.</a:t>
            </a:r>
            <a:endParaRPr lang="en-US" sz="2400" b="1" i="1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4800" y="4114800"/>
            <a:ext cx="67546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/>
              <a:t>anion</a:t>
            </a:r>
            <a:r>
              <a:rPr lang="en-US" sz="2400" dirty="0"/>
              <a:t> – ion with a negative charge</a:t>
            </a:r>
          </a:p>
          <a:p>
            <a:r>
              <a:rPr lang="en-US" sz="2400" dirty="0"/>
              <a:t>	If a neutral atom </a:t>
            </a:r>
            <a:r>
              <a:rPr lang="en-US" sz="2400" b="1" dirty="0"/>
              <a:t>gains</a:t>
            </a:r>
            <a:r>
              <a:rPr lang="en-US" sz="2400" dirty="0"/>
              <a:t> one or more electrons</a:t>
            </a:r>
          </a:p>
          <a:p>
            <a:r>
              <a:rPr lang="en-US" sz="2400" dirty="0"/>
              <a:t>	it becomes an anion.</a:t>
            </a:r>
            <a:endParaRPr lang="en-US" sz="2400" b="1" i="1" dirty="0"/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1104900" y="2667000"/>
            <a:ext cx="3113088" cy="1295400"/>
            <a:chOff x="696" y="1680"/>
            <a:chExt cx="1961" cy="816"/>
          </a:xfrm>
        </p:grpSpPr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696" y="1680"/>
              <a:ext cx="816" cy="816"/>
              <a:chOff x="768" y="2160"/>
              <a:chExt cx="816" cy="816"/>
            </a:xfrm>
          </p:grpSpPr>
          <p:sp>
            <p:nvSpPr>
              <p:cNvPr id="20486" name="Oval 6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816" cy="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7" name="Text Box 7"/>
              <p:cNvSpPr txBox="1">
                <a:spLocks noChangeArrowheads="1"/>
              </p:cNvSpPr>
              <p:nvPr/>
            </p:nvSpPr>
            <p:spPr bwMode="auto">
              <a:xfrm>
                <a:off x="960" y="2404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Na</a:t>
                </a:r>
              </a:p>
            </p:txBody>
          </p:sp>
        </p:grp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1670" y="1867"/>
              <a:ext cx="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11 protons</a:t>
              </a:r>
            </a:p>
            <a:p>
              <a:r>
                <a:rPr lang="en-US" sz="2000"/>
                <a:t>11 electrons</a:t>
              </a:r>
            </a:p>
          </p:txBody>
        </p:sp>
      </p:grpSp>
      <p:grpSp>
        <p:nvGrpSpPr>
          <p:cNvPr id="20508" name="Group 28"/>
          <p:cNvGrpSpPr>
            <a:grpSpLocks/>
          </p:cNvGrpSpPr>
          <p:nvPr/>
        </p:nvGrpSpPr>
        <p:grpSpPr bwMode="auto">
          <a:xfrm>
            <a:off x="5638800" y="2819400"/>
            <a:ext cx="2895600" cy="1143000"/>
            <a:chOff x="3552" y="1776"/>
            <a:chExt cx="1824" cy="720"/>
          </a:xfrm>
        </p:grpSpPr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3552" y="1776"/>
              <a:ext cx="720" cy="720"/>
              <a:chOff x="3024" y="2160"/>
              <a:chExt cx="720" cy="720"/>
            </a:xfrm>
          </p:grpSpPr>
          <p:sp>
            <p:nvSpPr>
              <p:cNvPr id="20488" name="Oval 8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720" cy="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9" name="Text Box 9"/>
              <p:cNvSpPr txBox="1">
                <a:spLocks noChangeArrowheads="1"/>
              </p:cNvSpPr>
              <p:nvPr/>
            </p:nvSpPr>
            <p:spPr bwMode="auto">
              <a:xfrm>
                <a:off x="3138" y="2357"/>
                <a:ext cx="4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Na</a:t>
                </a:r>
                <a:r>
                  <a:rPr lang="en-US" baseline="30000"/>
                  <a:t>+</a:t>
                </a:r>
                <a:endParaRPr lang="en-US"/>
              </a:p>
            </p:txBody>
          </p:sp>
        </p:grp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4389" y="1910"/>
              <a:ext cx="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11 protons</a:t>
              </a:r>
            </a:p>
            <a:p>
              <a:r>
                <a:rPr lang="en-US" sz="2000"/>
                <a:t>10 electrons</a:t>
              </a:r>
            </a:p>
          </p:txBody>
        </p:sp>
      </p:grp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1181100" y="5486400"/>
            <a:ext cx="3036888" cy="1143000"/>
            <a:chOff x="744" y="3456"/>
            <a:chExt cx="1913" cy="720"/>
          </a:xfrm>
        </p:grpSpPr>
        <p:grpSp>
          <p:nvGrpSpPr>
            <p:cNvPr id="20503" name="Group 23"/>
            <p:cNvGrpSpPr>
              <a:grpSpLocks/>
            </p:cNvGrpSpPr>
            <p:nvPr/>
          </p:nvGrpSpPr>
          <p:grpSpPr bwMode="auto">
            <a:xfrm>
              <a:off x="744" y="3456"/>
              <a:ext cx="720" cy="720"/>
              <a:chOff x="672" y="3552"/>
              <a:chExt cx="720" cy="720"/>
            </a:xfrm>
          </p:grpSpPr>
          <p:sp>
            <p:nvSpPr>
              <p:cNvPr id="20494" name="Oval 14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720" cy="720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Text Box 15"/>
              <p:cNvSpPr txBox="1">
                <a:spLocks noChangeArrowheads="1"/>
              </p:cNvSpPr>
              <p:nvPr/>
            </p:nvSpPr>
            <p:spPr bwMode="auto">
              <a:xfrm>
                <a:off x="868" y="3748"/>
                <a:ext cx="3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Cl</a:t>
                </a:r>
              </a:p>
            </p:txBody>
          </p:sp>
        </p:grp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1670" y="3595"/>
              <a:ext cx="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17 protons</a:t>
              </a:r>
            </a:p>
            <a:p>
              <a:r>
                <a:rPr lang="en-US" sz="2000"/>
                <a:t>17 electrons</a:t>
              </a:r>
            </a:p>
          </p:txBody>
        </p:sp>
      </p:grp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5486400" y="5334000"/>
            <a:ext cx="3048000" cy="1447800"/>
            <a:chOff x="3456" y="3360"/>
            <a:chExt cx="1920" cy="912"/>
          </a:xfrm>
        </p:grpSpPr>
        <p:grpSp>
          <p:nvGrpSpPr>
            <p:cNvPr id="20504" name="Group 24"/>
            <p:cNvGrpSpPr>
              <a:grpSpLocks/>
            </p:cNvGrpSpPr>
            <p:nvPr/>
          </p:nvGrpSpPr>
          <p:grpSpPr bwMode="auto">
            <a:xfrm>
              <a:off x="3456" y="3360"/>
              <a:ext cx="912" cy="912"/>
              <a:chOff x="3456" y="3360"/>
              <a:chExt cx="912" cy="912"/>
            </a:xfrm>
          </p:grpSpPr>
          <p:sp>
            <p:nvSpPr>
              <p:cNvPr id="20498" name="Oval 18"/>
              <p:cNvSpPr>
                <a:spLocks noChangeArrowheads="1"/>
              </p:cNvSpPr>
              <p:nvPr/>
            </p:nvSpPr>
            <p:spPr bwMode="auto">
              <a:xfrm>
                <a:off x="3456" y="3360"/>
                <a:ext cx="912" cy="912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Text Box 19"/>
              <p:cNvSpPr txBox="1">
                <a:spLocks noChangeArrowheads="1"/>
              </p:cNvSpPr>
              <p:nvPr/>
            </p:nvSpPr>
            <p:spPr bwMode="auto">
              <a:xfrm>
                <a:off x="3722" y="3700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Cl</a:t>
                </a:r>
                <a:r>
                  <a:rPr lang="en-US" baseline="30000"/>
                  <a:t>-</a:t>
                </a:r>
                <a:endParaRPr lang="en-US"/>
              </a:p>
            </p:txBody>
          </p:sp>
        </p:grpSp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4389" y="3590"/>
              <a:ext cx="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17 protons</a:t>
              </a:r>
            </a:p>
            <a:p>
              <a:r>
                <a:rPr lang="en-US" sz="2000"/>
                <a:t>18 electrons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4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9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299"/>
            <a:ext cx="6324600" cy="525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963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04" name="Group 3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36460"/>
              </p:ext>
            </p:extLst>
          </p:nvPr>
        </p:nvGraphicFramePr>
        <p:xfrm>
          <a:off x="152400" y="2895600"/>
          <a:ext cx="8742363" cy="2987040"/>
        </p:xfrm>
        <a:graphic>
          <a:graphicData uri="http://schemas.openxmlformats.org/drawingml/2006/table">
            <a:tbl>
              <a:tblPr/>
              <a:tblGrid>
                <a:gridCol w="1787281"/>
                <a:gridCol w="1295400"/>
                <a:gridCol w="1482969"/>
                <a:gridCol w="1573213"/>
                <a:gridCol w="1301750"/>
                <a:gridCol w="130175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Protons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Neutrons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Overall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Mass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Sodium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4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Manganese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Aluminium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Oxygen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Chlorine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1822" name="Rectangle 7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Calculating the number of electrons</a:t>
            </a:r>
          </a:p>
        </p:txBody>
      </p:sp>
      <p:sp>
        <p:nvSpPr>
          <p:cNvPr id="31951" name="Rectangle 207"/>
          <p:cNvSpPr>
            <a:spLocks noChangeArrowheads="1"/>
          </p:cNvSpPr>
          <p:nvPr/>
        </p:nvSpPr>
        <p:spPr bwMode="auto">
          <a:xfrm>
            <a:off x="266394" y="1905000"/>
            <a:ext cx="4879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800" b="0" dirty="0"/>
              <a:t>What are the missing numbers?</a:t>
            </a:r>
          </a:p>
        </p:txBody>
      </p:sp>
    </p:spTree>
    <p:extLst>
      <p:ext uri="{BB962C8B-B14F-4D97-AF65-F5344CB8AC3E}">
        <p14:creationId xmlns:p14="http://schemas.microsoft.com/office/powerpoint/2010/main" val="5275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04" name="Group 3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25572"/>
              </p:ext>
            </p:extLst>
          </p:nvPr>
        </p:nvGraphicFramePr>
        <p:xfrm>
          <a:off x="152400" y="2895600"/>
          <a:ext cx="8742363" cy="2987040"/>
        </p:xfrm>
        <a:graphic>
          <a:graphicData uri="http://schemas.openxmlformats.org/drawingml/2006/table">
            <a:tbl>
              <a:tblPr/>
              <a:tblGrid>
                <a:gridCol w="1787281"/>
                <a:gridCol w="1295400"/>
                <a:gridCol w="1482969"/>
                <a:gridCol w="1573213"/>
                <a:gridCol w="1301750"/>
                <a:gridCol w="130175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Protons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Neutrons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Overall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Mass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Sodium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4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+1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Manganese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+2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Aluminium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95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+3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Oxygen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pitchFamily="34" charset="0"/>
                        </a:rPr>
                        <a:t>Chlorine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42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1822" name="Rectangle 7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Calculating the number of electrons</a:t>
            </a:r>
          </a:p>
        </p:txBody>
      </p:sp>
      <p:sp>
        <p:nvSpPr>
          <p:cNvPr id="31951" name="Rectangle 207"/>
          <p:cNvSpPr>
            <a:spLocks noChangeArrowheads="1"/>
          </p:cNvSpPr>
          <p:nvPr/>
        </p:nvSpPr>
        <p:spPr bwMode="auto">
          <a:xfrm>
            <a:off x="266394" y="1905000"/>
            <a:ext cx="4879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800" b="0" dirty="0"/>
              <a:t>What are the missing numbers?</a:t>
            </a:r>
          </a:p>
        </p:txBody>
      </p:sp>
    </p:spTree>
    <p:extLst>
      <p:ext uri="{BB962C8B-B14F-4D97-AF65-F5344CB8AC3E}">
        <p14:creationId xmlns:p14="http://schemas.microsoft.com/office/powerpoint/2010/main" val="6917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9088" y="914400"/>
            <a:ext cx="7072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  </a:t>
            </a:r>
            <a:r>
              <a:rPr lang="en-US" sz="2800" b="1" i="1" dirty="0"/>
              <a:t>monatomic ion</a:t>
            </a:r>
            <a:r>
              <a:rPr lang="en-US" sz="2800" dirty="0"/>
              <a:t> contains only one atom</a:t>
            </a:r>
            <a:endParaRPr lang="en-US" sz="2800" b="1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9088" y="3697288"/>
            <a:ext cx="80656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A </a:t>
            </a:r>
            <a:r>
              <a:rPr lang="en-US" sz="3200" b="1" i="1" dirty="0"/>
              <a:t>polyatomic ion</a:t>
            </a:r>
            <a:r>
              <a:rPr lang="en-US" sz="3200" dirty="0"/>
              <a:t> contains more than one atom</a:t>
            </a:r>
            <a:endParaRPr lang="en-US" sz="3200" b="1" i="1" dirty="0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629701" y="1462088"/>
            <a:ext cx="3905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, </a:t>
            </a:r>
            <a:r>
              <a:rPr lang="en-US" sz="2800" dirty="0" err="1"/>
              <a:t>Cl</a:t>
            </a:r>
            <a:r>
              <a:rPr lang="en-US" sz="2800" baseline="30000" dirty="0"/>
              <a:t>-</a:t>
            </a:r>
            <a:r>
              <a:rPr lang="en-US" sz="2800" dirty="0"/>
              <a:t>, Ca</a:t>
            </a:r>
            <a:r>
              <a:rPr lang="en-US" sz="2800" baseline="30000" dirty="0"/>
              <a:t>2+</a:t>
            </a:r>
            <a:r>
              <a:rPr lang="en-US" sz="2800" dirty="0"/>
              <a:t>, O</a:t>
            </a:r>
            <a:r>
              <a:rPr lang="en-US" sz="2800" baseline="30000" dirty="0"/>
              <a:t>2-</a:t>
            </a:r>
            <a:r>
              <a:rPr lang="en-US" sz="2800" dirty="0"/>
              <a:t>, Al</a:t>
            </a:r>
            <a:r>
              <a:rPr lang="en-US" sz="2800" baseline="30000" dirty="0"/>
              <a:t>3+</a:t>
            </a:r>
            <a:r>
              <a:rPr lang="en-US" sz="2800" dirty="0"/>
              <a:t>, N</a:t>
            </a:r>
            <a:r>
              <a:rPr lang="en-US" sz="2800" baseline="30000" dirty="0"/>
              <a:t>3-</a:t>
            </a:r>
            <a:endParaRPr lang="en-US" sz="2800" dirty="0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029704" y="4357688"/>
            <a:ext cx="3094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OH</a:t>
            </a:r>
            <a:r>
              <a:rPr lang="en-US" sz="2800" baseline="30000" dirty="0"/>
              <a:t>-</a:t>
            </a:r>
            <a:r>
              <a:rPr lang="en-US" sz="2800" dirty="0"/>
              <a:t>, CN</a:t>
            </a:r>
            <a:r>
              <a:rPr lang="en-US" sz="2800" baseline="30000" dirty="0"/>
              <a:t>-</a:t>
            </a:r>
            <a:r>
              <a:rPr lang="en-US" sz="2800" dirty="0"/>
              <a:t>, 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, NO</a:t>
            </a:r>
            <a:r>
              <a:rPr lang="en-US" sz="2800" baseline="-25000" dirty="0"/>
              <a:t>3</a:t>
            </a:r>
            <a:r>
              <a:rPr lang="en-US" sz="2800" baseline="30000" dirty="0"/>
              <a:t>-</a:t>
            </a:r>
            <a:endParaRPr lang="en-US" sz="2800" dirty="0"/>
          </a:p>
        </p:txBody>
      </p:sp>
      <p:pic>
        <p:nvPicPr>
          <p:cNvPr id="21532" name="Picture 28" descr="BD049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98425"/>
            <a:ext cx="1903412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j0072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3" y="4876800"/>
            <a:ext cx="169227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30" grpId="0" autoUpdateAnimBg="0"/>
      <p:bldP spid="2153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800600"/>
            <a:ext cx="7848600" cy="5667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electrons so important?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696200" cy="804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movement of electrons are what drives everyday chemical reactions.  Because of this we need to learn how electrons are arranged in an atom.</a:t>
            </a:r>
            <a:endParaRPr lang="en-US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 b="116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10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64" name="Group 148"/>
          <p:cNvGrpSpPr>
            <a:grpSpLocks/>
          </p:cNvGrpSpPr>
          <p:nvPr/>
        </p:nvGrpSpPr>
        <p:grpSpPr bwMode="auto">
          <a:xfrm>
            <a:off x="750888" y="2681288"/>
            <a:ext cx="3835400" cy="3805237"/>
            <a:chOff x="473" y="1689"/>
            <a:chExt cx="2416" cy="2397"/>
          </a:xfrm>
        </p:grpSpPr>
        <p:sp>
          <p:nvSpPr>
            <p:cNvPr id="34897" name="Oval 81"/>
            <p:cNvSpPr>
              <a:spLocks noChangeArrowheads="1"/>
            </p:cNvSpPr>
            <p:nvPr/>
          </p:nvSpPr>
          <p:spPr bwMode="auto">
            <a:xfrm>
              <a:off x="483" y="1689"/>
              <a:ext cx="2397" cy="23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auto">
            <a:xfrm>
              <a:off x="833" y="2065"/>
              <a:ext cx="1697" cy="1659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auto">
            <a:xfrm>
              <a:off x="506" y="1753"/>
              <a:ext cx="2352" cy="2282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auto">
            <a:xfrm>
              <a:off x="1532" y="2034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auto">
            <a:xfrm>
              <a:off x="1531" y="3685"/>
              <a:ext cx="73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auto">
            <a:xfrm>
              <a:off x="473" y="2749"/>
              <a:ext cx="72" cy="69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auto">
            <a:xfrm>
              <a:off x="473" y="2969"/>
              <a:ext cx="73" cy="69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auto">
            <a:xfrm>
              <a:off x="1760" y="3997"/>
              <a:ext cx="72" cy="69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auto">
            <a:xfrm>
              <a:off x="2816" y="2748"/>
              <a:ext cx="73" cy="69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auto">
            <a:xfrm>
              <a:off x="1760" y="1718"/>
              <a:ext cx="72" cy="69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08" name="Group 92"/>
            <p:cNvGrpSpPr>
              <a:grpSpLocks/>
            </p:cNvGrpSpPr>
            <p:nvPr/>
          </p:nvGrpSpPr>
          <p:grpSpPr bwMode="auto">
            <a:xfrm>
              <a:off x="1530" y="2761"/>
              <a:ext cx="303" cy="266"/>
              <a:chOff x="930" y="1916"/>
              <a:chExt cx="544" cy="477"/>
            </a:xfrm>
          </p:grpSpPr>
          <p:sp>
            <p:nvSpPr>
              <p:cNvPr id="34909" name="Oval 93"/>
              <p:cNvSpPr>
                <a:spLocks noChangeArrowheads="1"/>
              </p:cNvSpPr>
              <p:nvPr/>
            </p:nvSpPr>
            <p:spPr bwMode="auto">
              <a:xfrm>
                <a:off x="1111" y="1916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0" name="Oval 94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1" name="Oval 95"/>
              <p:cNvSpPr>
                <a:spLocks noChangeArrowheads="1"/>
              </p:cNvSpPr>
              <p:nvPr/>
            </p:nvSpPr>
            <p:spPr bwMode="auto">
              <a:xfrm>
                <a:off x="1111" y="2072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2" name="Oval 96"/>
              <p:cNvSpPr>
                <a:spLocks noChangeArrowheads="1"/>
              </p:cNvSpPr>
              <p:nvPr/>
            </p:nvSpPr>
            <p:spPr bwMode="auto">
              <a:xfrm>
                <a:off x="976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3" name="Oval 97"/>
              <p:cNvSpPr>
                <a:spLocks noChangeArrowheads="1"/>
              </p:cNvSpPr>
              <p:nvPr/>
            </p:nvSpPr>
            <p:spPr bwMode="auto">
              <a:xfrm>
                <a:off x="975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4" name="Oval 98"/>
              <p:cNvSpPr>
                <a:spLocks noChangeArrowheads="1"/>
              </p:cNvSpPr>
              <p:nvPr/>
            </p:nvSpPr>
            <p:spPr bwMode="auto">
              <a:xfrm>
                <a:off x="1111" y="2218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5" name="Oval 99"/>
              <p:cNvSpPr>
                <a:spLocks noChangeArrowheads="1"/>
              </p:cNvSpPr>
              <p:nvPr/>
            </p:nvSpPr>
            <p:spPr bwMode="auto">
              <a:xfrm>
                <a:off x="976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6" name="Oval 100"/>
              <p:cNvSpPr>
                <a:spLocks noChangeArrowheads="1"/>
              </p:cNvSpPr>
              <p:nvPr/>
            </p:nvSpPr>
            <p:spPr bwMode="auto">
              <a:xfrm>
                <a:off x="1247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7" name="Oval 101"/>
              <p:cNvSpPr>
                <a:spLocks noChangeArrowheads="1"/>
              </p:cNvSpPr>
              <p:nvPr/>
            </p:nvSpPr>
            <p:spPr bwMode="auto">
              <a:xfrm>
                <a:off x="1202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8" name="Oval 102"/>
              <p:cNvSpPr>
                <a:spLocks noChangeArrowheads="1"/>
              </p:cNvSpPr>
              <p:nvPr/>
            </p:nvSpPr>
            <p:spPr bwMode="auto">
              <a:xfrm>
                <a:off x="1247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" name="Oval 103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" name="Oval 104"/>
              <p:cNvSpPr>
                <a:spLocks noChangeArrowheads="1"/>
              </p:cNvSpPr>
              <p:nvPr/>
            </p:nvSpPr>
            <p:spPr bwMode="auto">
              <a:xfrm>
                <a:off x="1020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" name="Oval 105"/>
              <p:cNvSpPr>
                <a:spLocks noChangeArrowheads="1"/>
              </p:cNvSpPr>
              <p:nvPr/>
            </p:nvSpPr>
            <p:spPr bwMode="auto">
              <a:xfrm>
                <a:off x="1075" y="204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" name="Oval 106"/>
              <p:cNvSpPr>
                <a:spLocks noChangeArrowheads="1"/>
              </p:cNvSpPr>
              <p:nvPr/>
            </p:nvSpPr>
            <p:spPr bwMode="auto">
              <a:xfrm>
                <a:off x="1293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24" name="Oval 108"/>
            <p:cNvSpPr>
              <a:spLocks noChangeArrowheads="1"/>
            </p:cNvSpPr>
            <p:nvPr/>
          </p:nvSpPr>
          <p:spPr bwMode="auto">
            <a:xfrm>
              <a:off x="1178" y="2405"/>
              <a:ext cx="1008" cy="978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auto">
            <a:xfrm>
              <a:off x="1645" y="2372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auto">
            <a:xfrm>
              <a:off x="1645" y="3353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auto">
            <a:xfrm>
              <a:off x="1760" y="2034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auto">
            <a:xfrm>
              <a:off x="2492" y="2968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auto">
            <a:xfrm>
              <a:off x="1760" y="3685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auto">
            <a:xfrm>
              <a:off x="810" y="2968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auto">
            <a:xfrm>
              <a:off x="810" y="2748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auto">
            <a:xfrm>
              <a:off x="2492" y="2748"/>
              <a:ext cx="72" cy="70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auto">
            <a:xfrm>
              <a:off x="1532" y="1718"/>
              <a:ext cx="72" cy="69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auto">
            <a:xfrm>
              <a:off x="2817" y="2968"/>
              <a:ext cx="72" cy="69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auto">
            <a:xfrm>
              <a:off x="1532" y="3996"/>
              <a:ext cx="72" cy="69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56" name="Oval 140"/>
          <p:cNvSpPr>
            <a:spLocks noChangeArrowheads="1"/>
          </p:cNvSpPr>
          <p:nvPr/>
        </p:nvSpPr>
        <p:spPr bwMode="auto">
          <a:xfrm>
            <a:off x="806450" y="2776538"/>
            <a:ext cx="3733800" cy="3622675"/>
          </a:xfrm>
          <a:prstGeom prst="ellipse">
            <a:avLst/>
          </a:prstGeom>
          <a:noFill/>
          <a:ln w="127000">
            <a:solidFill>
              <a:srgbClr val="FF330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34955" name="Oval 139"/>
          <p:cNvSpPr>
            <a:spLocks noChangeArrowheads="1"/>
          </p:cNvSpPr>
          <p:nvPr/>
        </p:nvSpPr>
        <p:spPr bwMode="auto">
          <a:xfrm>
            <a:off x="1316038" y="3278188"/>
            <a:ext cx="2693987" cy="2633662"/>
          </a:xfrm>
          <a:prstGeom prst="ellipse">
            <a:avLst/>
          </a:prstGeom>
          <a:noFill/>
          <a:ln w="127000">
            <a:solidFill>
              <a:srgbClr val="FF330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34954" name="Oval 138"/>
          <p:cNvSpPr>
            <a:spLocks noChangeArrowheads="1"/>
          </p:cNvSpPr>
          <p:nvPr/>
        </p:nvSpPr>
        <p:spPr bwMode="auto">
          <a:xfrm>
            <a:off x="1870075" y="3810000"/>
            <a:ext cx="1600200" cy="1552575"/>
          </a:xfrm>
          <a:prstGeom prst="ellipse">
            <a:avLst/>
          </a:prstGeom>
          <a:noFill/>
          <a:ln w="127000">
            <a:solidFill>
              <a:srgbClr val="FF330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34892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How are electrons arranged?</a:t>
            </a:r>
          </a:p>
        </p:txBody>
      </p:sp>
      <p:sp>
        <p:nvSpPr>
          <p:cNvPr id="34894" name="Rectangle 78"/>
          <p:cNvSpPr>
            <a:spLocks noChangeArrowheads="1"/>
          </p:cNvSpPr>
          <p:nvPr/>
        </p:nvSpPr>
        <p:spPr bwMode="auto">
          <a:xfrm>
            <a:off x="228600" y="1219200"/>
            <a:ext cx="853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sz="2400" b="0" dirty="0"/>
              <a:t>Electrons are not evenly spread but exist in layers called shells</a:t>
            </a:r>
            <a:r>
              <a:rPr lang="en-GB" sz="24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The arrangement of electrons in these shells is often called the electron configuration</a:t>
            </a:r>
            <a:endParaRPr lang="en-GB" sz="2400" b="0" dirty="0" smtClean="0"/>
          </a:p>
          <a:p>
            <a:pPr algn="l"/>
            <a:endParaRPr lang="en-GB" sz="2400" b="0" dirty="0"/>
          </a:p>
        </p:txBody>
      </p:sp>
      <p:grpSp>
        <p:nvGrpSpPr>
          <p:cNvPr id="34960" name="Group 144"/>
          <p:cNvGrpSpPr>
            <a:grpSpLocks/>
          </p:cNvGrpSpPr>
          <p:nvPr/>
        </p:nvGrpSpPr>
        <p:grpSpPr bwMode="auto">
          <a:xfrm>
            <a:off x="4276725" y="5384800"/>
            <a:ext cx="3870325" cy="457200"/>
            <a:chOff x="2694" y="3392"/>
            <a:chExt cx="2438" cy="288"/>
          </a:xfrm>
        </p:grpSpPr>
        <p:sp>
          <p:nvSpPr>
            <p:cNvPr id="34907" name="Line 91"/>
            <p:cNvSpPr>
              <a:spLocks noChangeShapeType="1"/>
            </p:cNvSpPr>
            <p:nvPr/>
          </p:nvSpPr>
          <p:spPr bwMode="auto">
            <a:xfrm flipH="1" flipV="1">
              <a:off x="2694" y="3539"/>
              <a:ext cx="1434" cy="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48" name="Text Box 132"/>
            <p:cNvSpPr txBox="1">
              <a:spLocks noChangeArrowheads="1"/>
            </p:cNvSpPr>
            <p:nvPr/>
          </p:nvSpPr>
          <p:spPr bwMode="auto">
            <a:xfrm>
              <a:off x="4152" y="3392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3</a:t>
              </a:r>
              <a:r>
                <a:rPr lang="en-GB" baseline="30000"/>
                <a:t>rd</a:t>
              </a:r>
              <a:r>
                <a:rPr lang="en-GB"/>
                <a:t> shell</a:t>
              </a:r>
            </a:p>
          </p:txBody>
        </p:sp>
      </p:grpSp>
      <p:grpSp>
        <p:nvGrpSpPr>
          <p:cNvPr id="34959" name="Group 143"/>
          <p:cNvGrpSpPr>
            <a:grpSpLocks/>
          </p:cNvGrpSpPr>
          <p:nvPr/>
        </p:nvGrpSpPr>
        <p:grpSpPr bwMode="auto">
          <a:xfrm>
            <a:off x="4035425" y="4268788"/>
            <a:ext cx="3352800" cy="457200"/>
            <a:chOff x="2542" y="2689"/>
            <a:chExt cx="2112" cy="288"/>
          </a:xfrm>
        </p:grpSpPr>
        <p:sp>
          <p:nvSpPr>
            <p:cNvPr id="34946" name="Line 130"/>
            <p:cNvSpPr>
              <a:spLocks noChangeShapeType="1"/>
            </p:cNvSpPr>
            <p:nvPr/>
          </p:nvSpPr>
          <p:spPr bwMode="auto">
            <a:xfrm flipH="1">
              <a:off x="2542" y="2830"/>
              <a:ext cx="1110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49" name="Text Box 133"/>
            <p:cNvSpPr txBox="1">
              <a:spLocks noChangeArrowheads="1"/>
            </p:cNvSpPr>
            <p:nvPr/>
          </p:nvSpPr>
          <p:spPr bwMode="auto">
            <a:xfrm>
              <a:off x="3674" y="2689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2</a:t>
              </a:r>
              <a:r>
                <a:rPr lang="en-GB" baseline="30000"/>
                <a:t>nd</a:t>
              </a:r>
              <a:r>
                <a:rPr lang="en-GB"/>
                <a:t> shell</a:t>
              </a:r>
            </a:p>
          </p:txBody>
        </p:sp>
      </p:grpSp>
      <p:grpSp>
        <p:nvGrpSpPr>
          <p:cNvPr id="34958" name="Group 142"/>
          <p:cNvGrpSpPr>
            <a:grpSpLocks/>
          </p:cNvGrpSpPr>
          <p:nvPr/>
        </p:nvGrpSpPr>
        <p:grpSpPr bwMode="auto">
          <a:xfrm>
            <a:off x="3214688" y="2889250"/>
            <a:ext cx="4081462" cy="1093788"/>
            <a:chOff x="2025" y="1820"/>
            <a:chExt cx="2571" cy="689"/>
          </a:xfrm>
        </p:grpSpPr>
        <p:sp>
          <p:nvSpPr>
            <p:cNvPr id="34947" name="Line 131"/>
            <p:cNvSpPr>
              <a:spLocks noChangeShapeType="1"/>
            </p:cNvSpPr>
            <p:nvPr/>
          </p:nvSpPr>
          <p:spPr bwMode="auto">
            <a:xfrm flipH="1">
              <a:off x="2025" y="1970"/>
              <a:ext cx="1569" cy="53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50" name="Text Box 134"/>
            <p:cNvSpPr txBox="1">
              <a:spLocks noChangeArrowheads="1"/>
            </p:cNvSpPr>
            <p:nvPr/>
          </p:nvSpPr>
          <p:spPr bwMode="auto">
            <a:xfrm>
              <a:off x="3616" y="182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1</a:t>
              </a:r>
              <a:r>
                <a:rPr lang="en-GB" baseline="30000"/>
                <a:t>st</a:t>
              </a:r>
              <a:r>
                <a:rPr lang="en-GB"/>
                <a:t> shell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955" grpId="0" animBg="1"/>
      <p:bldP spid="349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7400"/>
          </a:xfrm>
        </p:spPr>
        <p:txBody>
          <a:bodyPr/>
          <a:lstStyle/>
          <a:p>
            <a:r>
              <a:rPr lang="en-GB" dirty="0"/>
              <a:t>      Atoms – the building blocks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68325" y="1051536"/>
            <a:ext cx="857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algn="l" eaLnBrk="1" hangingPunct="1"/>
            <a:r>
              <a:rPr lang="en-GB" b="0" dirty="0"/>
              <a:t>All substances are made from very tiny particles called </a:t>
            </a:r>
            <a:r>
              <a:rPr lang="en-GB" dirty="0">
                <a:solidFill>
                  <a:srgbClr val="FF6600"/>
                </a:solidFill>
              </a:rPr>
              <a:t>atoms</a:t>
            </a:r>
            <a:r>
              <a:rPr lang="en-GB" b="0" dirty="0"/>
              <a:t>.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002210" y="1981200"/>
            <a:ext cx="50339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 sz="2400" b="0" dirty="0"/>
              <a:t>John Dalton had ideas about the existence of atoms about 200 years ago but only relatively recently have special microscopes (called electron microscopes) been invented that can ‘see’ atoms.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4010269" y="4822825"/>
            <a:ext cx="4933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0" dirty="0"/>
              <a:t>The yellow blobs in this image are individual gold atoms, as seen through an electron microscope.</a:t>
            </a:r>
          </a:p>
        </p:txBody>
      </p:sp>
      <p:pic>
        <p:nvPicPr>
          <p:cNvPr id="4125" name="Picture 29" descr="gold_lattice_SPL_cap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0" y="1828800"/>
            <a:ext cx="3178175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electrons arranged?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Bohr proposed that an electron is found only in specific circular paths, or orbits, around the nucleus. </a:t>
            </a:r>
          </a:p>
          <a:p>
            <a:pPr lvl="1"/>
            <a:r>
              <a:rPr lang="en-US" sz="2400" dirty="0" smtClean="0"/>
              <a:t>also called shells </a:t>
            </a:r>
          </a:p>
          <a:p>
            <a:pPr marL="342900" lvl="2" indent="-342900"/>
            <a:r>
              <a:rPr lang="en-US" dirty="0" smtClean="0"/>
              <a:t>Each possible electron shell in Bohr’s model has a fixed energy.</a:t>
            </a:r>
          </a:p>
          <a:p>
            <a:pPr marL="800100" lvl="3" indent="-342900"/>
            <a:r>
              <a:rPr lang="en-US" sz="2400" dirty="0" smtClean="0"/>
              <a:t>Just like a any thing orbiting the Earth, the electrons must maintain an certain amount of energy to remain in a particular orbit.</a:t>
            </a:r>
          </a:p>
          <a:p>
            <a:pPr marL="800100" lvl="3" indent="-342900"/>
            <a:r>
              <a:rPr lang="en-US" sz="2400" dirty="0" smtClean="0"/>
              <a:t>If it loses energy, the electron (or planet) will be pulled toward the nucleus (sun).</a:t>
            </a:r>
          </a:p>
          <a:p>
            <a:pPr marL="800100" lvl="3" indent="-342900"/>
            <a:r>
              <a:rPr lang="en-US" sz="2400" dirty="0" smtClean="0"/>
              <a:t>To move away for the nucleus, and electron must gain energy</a:t>
            </a:r>
          </a:p>
          <a:p>
            <a:pPr marL="800100" lvl="3" indent="-342900"/>
            <a:r>
              <a:rPr lang="en-US" sz="2400" dirty="0" smtClean="0"/>
              <a:t>This amount energy is referred to as a </a:t>
            </a:r>
            <a:r>
              <a:rPr lang="en-US" sz="2400" b="1" u="sng" dirty="0" smtClean="0"/>
              <a:t>quantum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36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71" name="Group 231"/>
          <p:cNvGrpSpPr>
            <a:grpSpLocks/>
          </p:cNvGrpSpPr>
          <p:nvPr/>
        </p:nvGrpSpPr>
        <p:grpSpPr bwMode="auto">
          <a:xfrm>
            <a:off x="608013" y="2066925"/>
            <a:ext cx="3805237" cy="3805238"/>
            <a:chOff x="383" y="1302"/>
            <a:chExt cx="2397" cy="2397"/>
          </a:xfrm>
        </p:grpSpPr>
        <p:sp>
          <p:nvSpPr>
            <p:cNvPr id="36033" name="Oval 193"/>
            <p:cNvSpPr>
              <a:spLocks noChangeArrowheads="1"/>
            </p:cNvSpPr>
            <p:nvPr/>
          </p:nvSpPr>
          <p:spPr bwMode="auto">
            <a:xfrm>
              <a:off x="383" y="1302"/>
              <a:ext cx="2397" cy="23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6043" name="Group 203"/>
            <p:cNvGrpSpPr>
              <a:grpSpLocks/>
            </p:cNvGrpSpPr>
            <p:nvPr/>
          </p:nvGrpSpPr>
          <p:grpSpPr bwMode="auto">
            <a:xfrm>
              <a:off x="1430" y="2374"/>
              <a:ext cx="303" cy="266"/>
              <a:chOff x="930" y="1916"/>
              <a:chExt cx="544" cy="477"/>
            </a:xfrm>
          </p:grpSpPr>
          <p:sp>
            <p:nvSpPr>
              <p:cNvPr id="36044" name="Oval 204"/>
              <p:cNvSpPr>
                <a:spLocks noChangeArrowheads="1"/>
              </p:cNvSpPr>
              <p:nvPr/>
            </p:nvSpPr>
            <p:spPr bwMode="auto">
              <a:xfrm>
                <a:off x="1111" y="1916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5" name="Oval 20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6" name="Oval 206"/>
              <p:cNvSpPr>
                <a:spLocks noChangeArrowheads="1"/>
              </p:cNvSpPr>
              <p:nvPr/>
            </p:nvSpPr>
            <p:spPr bwMode="auto">
              <a:xfrm>
                <a:off x="1111" y="2072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7" name="Oval 207"/>
              <p:cNvSpPr>
                <a:spLocks noChangeArrowheads="1"/>
              </p:cNvSpPr>
              <p:nvPr/>
            </p:nvSpPr>
            <p:spPr bwMode="auto">
              <a:xfrm>
                <a:off x="976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8" name="Oval 208"/>
              <p:cNvSpPr>
                <a:spLocks noChangeArrowheads="1"/>
              </p:cNvSpPr>
              <p:nvPr/>
            </p:nvSpPr>
            <p:spPr bwMode="auto">
              <a:xfrm>
                <a:off x="975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9" name="Oval 209"/>
              <p:cNvSpPr>
                <a:spLocks noChangeArrowheads="1"/>
              </p:cNvSpPr>
              <p:nvPr/>
            </p:nvSpPr>
            <p:spPr bwMode="auto">
              <a:xfrm>
                <a:off x="1111" y="2218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0" name="Oval 210"/>
              <p:cNvSpPr>
                <a:spLocks noChangeArrowheads="1"/>
              </p:cNvSpPr>
              <p:nvPr/>
            </p:nvSpPr>
            <p:spPr bwMode="auto">
              <a:xfrm>
                <a:off x="976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1" name="Oval 211"/>
              <p:cNvSpPr>
                <a:spLocks noChangeArrowheads="1"/>
              </p:cNvSpPr>
              <p:nvPr/>
            </p:nvSpPr>
            <p:spPr bwMode="auto">
              <a:xfrm>
                <a:off x="1247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2" name="Oval 212"/>
              <p:cNvSpPr>
                <a:spLocks noChangeArrowheads="1"/>
              </p:cNvSpPr>
              <p:nvPr/>
            </p:nvSpPr>
            <p:spPr bwMode="auto">
              <a:xfrm>
                <a:off x="1202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3" name="Oval 213"/>
              <p:cNvSpPr>
                <a:spLocks noChangeArrowheads="1"/>
              </p:cNvSpPr>
              <p:nvPr/>
            </p:nvSpPr>
            <p:spPr bwMode="auto">
              <a:xfrm>
                <a:off x="1247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4" name="Oval 214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5" name="Oval 215"/>
              <p:cNvSpPr>
                <a:spLocks noChangeArrowheads="1"/>
              </p:cNvSpPr>
              <p:nvPr/>
            </p:nvSpPr>
            <p:spPr bwMode="auto">
              <a:xfrm>
                <a:off x="1020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6" name="Oval 216"/>
              <p:cNvSpPr>
                <a:spLocks noChangeArrowheads="1"/>
              </p:cNvSpPr>
              <p:nvPr/>
            </p:nvSpPr>
            <p:spPr bwMode="auto">
              <a:xfrm>
                <a:off x="1075" y="204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7" name="Oval 217"/>
              <p:cNvSpPr>
                <a:spLocks noChangeArrowheads="1"/>
              </p:cNvSpPr>
              <p:nvPr/>
            </p:nvSpPr>
            <p:spPr bwMode="auto">
              <a:xfrm>
                <a:off x="1293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034" name="Oval 194"/>
          <p:cNvSpPr>
            <a:spLocks noChangeArrowheads="1"/>
          </p:cNvSpPr>
          <p:nvPr/>
        </p:nvSpPr>
        <p:spPr bwMode="auto">
          <a:xfrm>
            <a:off x="1163638" y="2663825"/>
            <a:ext cx="2693987" cy="2633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36035" name="Oval 195"/>
          <p:cNvSpPr>
            <a:spLocks noChangeArrowheads="1"/>
          </p:cNvSpPr>
          <p:nvPr/>
        </p:nvSpPr>
        <p:spPr bwMode="auto">
          <a:xfrm>
            <a:off x="644525" y="2168525"/>
            <a:ext cx="3733800" cy="3622675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36036" name="Oval 196"/>
          <p:cNvSpPr>
            <a:spLocks noChangeArrowheads="1"/>
          </p:cNvSpPr>
          <p:nvPr/>
        </p:nvSpPr>
        <p:spPr bwMode="auto">
          <a:xfrm>
            <a:off x="2273300" y="2614613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37" name="Oval 197"/>
          <p:cNvSpPr>
            <a:spLocks noChangeArrowheads="1"/>
          </p:cNvSpPr>
          <p:nvPr/>
        </p:nvSpPr>
        <p:spPr bwMode="auto">
          <a:xfrm>
            <a:off x="2271713" y="5235575"/>
            <a:ext cx="115887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38" name="Oval 198"/>
          <p:cNvSpPr>
            <a:spLocks noChangeArrowheads="1"/>
          </p:cNvSpPr>
          <p:nvPr/>
        </p:nvSpPr>
        <p:spPr bwMode="auto">
          <a:xfrm>
            <a:off x="592138" y="3749675"/>
            <a:ext cx="114300" cy="109538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36039" name="Oval 199"/>
          <p:cNvSpPr>
            <a:spLocks noChangeArrowheads="1"/>
          </p:cNvSpPr>
          <p:nvPr/>
        </p:nvSpPr>
        <p:spPr bwMode="auto">
          <a:xfrm>
            <a:off x="592138" y="4098925"/>
            <a:ext cx="115887" cy="109538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0" name="Oval 200"/>
          <p:cNvSpPr>
            <a:spLocks noChangeArrowheads="1"/>
          </p:cNvSpPr>
          <p:nvPr/>
        </p:nvSpPr>
        <p:spPr bwMode="auto">
          <a:xfrm>
            <a:off x="2635250" y="5730875"/>
            <a:ext cx="114300" cy="109538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1" name="Oval 201"/>
          <p:cNvSpPr>
            <a:spLocks noChangeArrowheads="1"/>
          </p:cNvSpPr>
          <p:nvPr/>
        </p:nvSpPr>
        <p:spPr bwMode="auto">
          <a:xfrm>
            <a:off x="4311650" y="3748088"/>
            <a:ext cx="115888" cy="109537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2" name="Oval 202"/>
          <p:cNvSpPr>
            <a:spLocks noChangeArrowheads="1"/>
          </p:cNvSpPr>
          <p:nvPr/>
        </p:nvSpPr>
        <p:spPr bwMode="auto">
          <a:xfrm>
            <a:off x="2635250" y="2112963"/>
            <a:ext cx="114300" cy="109537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58" name="Oval 218"/>
          <p:cNvSpPr>
            <a:spLocks noChangeArrowheads="1"/>
          </p:cNvSpPr>
          <p:nvPr/>
        </p:nvSpPr>
        <p:spPr bwMode="auto">
          <a:xfrm>
            <a:off x="1711325" y="3203575"/>
            <a:ext cx="1600200" cy="1552575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36059" name="Oval 219"/>
          <p:cNvSpPr>
            <a:spLocks noChangeArrowheads="1"/>
          </p:cNvSpPr>
          <p:nvPr/>
        </p:nvSpPr>
        <p:spPr bwMode="auto">
          <a:xfrm>
            <a:off x="2452688" y="3151188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0" name="Oval 220"/>
          <p:cNvSpPr>
            <a:spLocks noChangeArrowheads="1"/>
          </p:cNvSpPr>
          <p:nvPr/>
        </p:nvSpPr>
        <p:spPr bwMode="auto">
          <a:xfrm>
            <a:off x="2452688" y="4708525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1" name="Oval 221"/>
          <p:cNvSpPr>
            <a:spLocks noChangeArrowheads="1"/>
          </p:cNvSpPr>
          <p:nvPr/>
        </p:nvSpPr>
        <p:spPr bwMode="auto">
          <a:xfrm>
            <a:off x="2635250" y="2614613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2" name="Oval 222"/>
          <p:cNvSpPr>
            <a:spLocks noChangeArrowheads="1"/>
          </p:cNvSpPr>
          <p:nvPr/>
        </p:nvSpPr>
        <p:spPr bwMode="auto">
          <a:xfrm>
            <a:off x="3797300" y="4097338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3" name="Oval 223"/>
          <p:cNvSpPr>
            <a:spLocks noChangeArrowheads="1"/>
          </p:cNvSpPr>
          <p:nvPr/>
        </p:nvSpPr>
        <p:spPr bwMode="auto">
          <a:xfrm>
            <a:off x="2635250" y="5235575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4" name="Oval 224"/>
          <p:cNvSpPr>
            <a:spLocks noChangeArrowheads="1"/>
          </p:cNvSpPr>
          <p:nvPr/>
        </p:nvSpPr>
        <p:spPr bwMode="auto">
          <a:xfrm>
            <a:off x="1127125" y="4097338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5" name="Oval 225"/>
          <p:cNvSpPr>
            <a:spLocks noChangeArrowheads="1"/>
          </p:cNvSpPr>
          <p:nvPr/>
        </p:nvSpPr>
        <p:spPr bwMode="auto">
          <a:xfrm>
            <a:off x="1127125" y="3748088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6" name="Oval 226"/>
          <p:cNvSpPr>
            <a:spLocks noChangeArrowheads="1"/>
          </p:cNvSpPr>
          <p:nvPr/>
        </p:nvSpPr>
        <p:spPr bwMode="auto">
          <a:xfrm>
            <a:off x="3797300" y="3748088"/>
            <a:ext cx="114300" cy="11112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7" name="Oval 227"/>
          <p:cNvSpPr>
            <a:spLocks noChangeArrowheads="1"/>
          </p:cNvSpPr>
          <p:nvPr/>
        </p:nvSpPr>
        <p:spPr bwMode="auto">
          <a:xfrm>
            <a:off x="2273300" y="2112963"/>
            <a:ext cx="114300" cy="109537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8" name="Oval 228"/>
          <p:cNvSpPr>
            <a:spLocks noChangeArrowheads="1"/>
          </p:cNvSpPr>
          <p:nvPr/>
        </p:nvSpPr>
        <p:spPr bwMode="auto">
          <a:xfrm>
            <a:off x="4313238" y="4097338"/>
            <a:ext cx="114300" cy="109537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69" name="Oval 229"/>
          <p:cNvSpPr>
            <a:spLocks noChangeArrowheads="1"/>
          </p:cNvSpPr>
          <p:nvPr/>
        </p:nvSpPr>
        <p:spPr bwMode="auto">
          <a:xfrm>
            <a:off x="2273300" y="5729288"/>
            <a:ext cx="114300" cy="109537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14" name="Rectangle 7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/>
              <a:t>      How many electrons per shell?</a:t>
            </a: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568325" y="996156"/>
            <a:ext cx="81518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 sz="2400" b="0" dirty="0"/>
              <a:t>Each shell has a maximum number of electrons that it can hold. Electrons will fill the shells nearest the nucleus first.</a:t>
            </a:r>
          </a:p>
          <a:p>
            <a:pPr algn="l" eaLnBrk="1" hangingPunct="1"/>
            <a:endParaRPr lang="en-GB" b="0" dirty="0"/>
          </a:p>
        </p:txBody>
      </p:sp>
      <p:grpSp>
        <p:nvGrpSpPr>
          <p:cNvPr id="35991" name="Group 151"/>
          <p:cNvGrpSpPr>
            <a:grpSpLocks/>
          </p:cNvGrpSpPr>
          <p:nvPr/>
        </p:nvGrpSpPr>
        <p:grpSpPr bwMode="auto">
          <a:xfrm>
            <a:off x="3676650" y="4879975"/>
            <a:ext cx="5213350" cy="1187450"/>
            <a:chOff x="2238" y="3002"/>
            <a:chExt cx="3284" cy="748"/>
          </a:xfrm>
        </p:grpSpPr>
        <p:sp>
          <p:nvSpPr>
            <p:cNvPr id="35960" name="Line 120"/>
            <p:cNvSpPr>
              <a:spLocks noChangeShapeType="1"/>
            </p:cNvSpPr>
            <p:nvPr/>
          </p:nvSpPr>
          <p:spPr bwMode="auto">
            <a:xfrm flipH="1" flipV="1">
              <a:off x="2238" y="3383"/>
              <a:ext cx="1764" cy="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61" name="Text Box 121"/>
            <p:cNvSpPr txBox="1">
              <a:spLocks noChangeArrowheads="1"/>
            </p:cNvSpPr>
            <p:nvPr/>
          </p:nvSpPr>
          <p:spPr bwMode="auto">
            <a:xfrm>
              <a:off x="4038" y="3002"/>
              <a:ext cx="148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3</a:t>
              </a:r>
              <a:r>
                <a:rPr lang="en-GB" baseline="30000"/>
                <a:t>rd</a:t>
              </a:r>
              <a:r>
                <a:rPr lang="en-GB"/>
                <a:t> shell holds</a:t>
              </a:r>
              <a:br>
                <a:rPr lang="en-GB"/>
              </a:br>
              <a:r>
                <a:rPr lang="en-GB"/>
                <a:t>a maximum of</a:t>
              </a:r>
              <a:br>
                <a:rPr lang="en-GB"/>
              </a:br>
              <a:r>
                <a:rPr lang="en-GB"/>
                <a:t>8 electrons</a:t>
              </a:r>
            </a:p>
          </p:txBody>
        </p:sp>
      </p:grpSp>
      <p:grpSp>
        <p:nvGrpSpPr>
          <p:cNvPr id="35990" name="Group 150"/>
          <p:cNvGrpSpPr>
            <a:grpSpLocks/>
          </p:cNvGrpSpPr>
          <p:nvPr/>
        </p:nvGrpSpPr>
        <p:grpSpPr bwMode="auto">
          <a:xfrm>
            <a:off x="3959225" y="3316288"/>
            <a:ext cx="4595813" cy="1187450"/>
            <a:chOff x="2494" y="2137"/>
            <a:chExt cx="2895" cy="748"/>
          </a:xfrm>
        </p:grpSpPr>
        <p:sp>
          <p:nvSpPr>
            <p:cNvPr id="35963" name="Line 123"/>
            <p:cNvSpPr>
              <a:spLocks noChangeShapeType="1"/>
            </p:cNvSpPr>
            <p:nvPr/>
          </p:nvSpPr>
          <p:spPr bwMode="auto">
            <a:xfrm flipH="1">
              <a:off x="2494" y="2518"/>
              <a:ext cx="1260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64" name="Text Box 124"/>
            <p:cNvSpPr txBox="1">
              <a:spLocks noChangeArrowheads="1"/>
            </p:cNvSpPr>
            <p:nvPr/>
          </p:nvSpPr>
          <p:spPr bwMode="auto">
            <a:xfrm>
              <a:off x="3773" y="2137"/>
              <a:ext cx="161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2</a:t>
              </a:r>
              <a:r>
                <a:rPr lang="en-GB" baseline="30000"/>
                <a:t>nd</a:t>
              </a:r>
              <a:r>
                <a:rPr lang="en-GB"/>
                <a:t> shell holds</a:t>
              </a:r>
              <a:br>
                <a:rPr lang="en-GB"/>
              </a:br>
              <a:r>
                <a:rPr lang="en-GB"/>
                <a:t>a maximum of</a:t>
              </a:r>
              <a:br>
                <a:rPr lang="en-GB"/>
              </a:br>
              <a:r>
                <a:rPr lang="en-GB"/>
                <a:t>8 electrons</a:t>
              </a:r>
            </a:p>
          </p:txBody>
        </p:sp>
      </p:grpSp>
      <p:grpSp>
        <p:nvGrpSpPr>
          <p:cNvPr id="35989" name="Group 149"/>
          <p:cNvGrpSpPr>
            <a:grpSpLocks/>
          </p:cNvGrpSpPr>
          <p:nvPr/>
        </p:nvGrpSpPr>
        <p:grpSpPr bwMode="auto">
          <a:xfrm>
            <a:off x="3214688" y="1831975"/>
            <a:ext cx="4919662" cy="1712913"/>
            <a:chOff x="2025" y="992"/>
            <a:chExt cx="3099" cy="1079"/>
          </a:xfrm>
        </p:grpSpPr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 flipH="1">
              <a:off x="2025" y="1382"/>
              <a:ext cx="1473" cy="6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3520" y="992"/>
              <a:ext cx="160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/>
                <a:t>1</a:t>
              </a:r>
              <a:r>
                <a:rPr lang="en-GB" baseline="30000"/>
                <a:t>st</a:t>
              </a:r>
              <a:r>
                <a:rPr lang="en-GB"/>
                <a:t> shell holds</a:t>
              </a:r>
              <a:br>
                <a:rPr lang="en-GB"/>
              </a:br>
              <a:r>
                <a:rPr lang="en-GB"/>
                <a:t>a maximum of</a:t>
              </a:r>
              <a:br>
                <a:rPr lang="en-GB"/>
              </a:br>
              <a:r>
                <a:rPr lang="en-GB"/>
                <a:t>2 electrons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6027002"/>
            <a:ext cx="858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electrons in the outermost shell are called valence electrons.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64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3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3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34" grpId="0" animBg="1"/>
      <p:bldP spid="36035" grpId="0" animBg="1"/>
      <p:bldP spid="36036" grpId="0" animBg="1"/>
      <p:bldP spid="36037" grpId="0" animBg="1"/>
      <p:bldP spid="36038" grpId="0" animBg="1"/>
      <p:bldP spid="36039" grpId="0" animBg="1"/>
      <p:bldP spid="36040" grpId="0" animBg="1"/>
      <p:bldP spid="36041" grpId="0" animBg="1"/>
      <p:bldP spid="36042" grpId="0" animBg="1"/>
      <p:bldP spid="36058" grpId="0" animBg="1"/>
      <p:bldP spid="36059" grpId="0" animBg="1"/>
      <p:bldP spid="36060" grpId="0" animBg="1"/>
      <p:bldP spid="36061" grpId="0" animBg="1"/>
      <p:bldP spid="36062" grpId="0" animBg="1"/>
      <p:bldP spid="36063" grpId="0" animBg="1"/>
      <p:bldP spid="36064" grpId="0" animBg="1"/>
      <p:bldP spid="36065" grpId="0" animBg="1"/>
      <p:bldP spid="36066" grpId="0" animBg="1"/>
      <p:bldP spid="36067" grpId="0" animBg="1"/>
      <p:bldP spid="36068" grpId="0" animBg="1"/>
      <p:bldP spid="360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3441700" y="1926442"/>
            <a:ext cx="3805237" cy="3805238"/>
            <a:chOff x="383" y="1302"/>
            <a:chExt cx="2397" cy="2397"/>
          </a:xfrm>
        </p:grpSpPr>
        <p:sp>
          <p:nvSpPr>
            <p:cNvPr id="5" name="Oval 193"/>
            <p:cNvSpPr>
              <a:spLocks noChangeArrowheads="1"/>
            </p:cNvSpPr>
            <p:nvPr/>
          </p:nvSpPr>
          <p:spPr bwMode="auto">
            <a:xfrm>
              <a:off x="383" y="1302"/>
              <a:ext cx="2397" cy="23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203"/>
            <p:cNvGrpSpPr>
              <a:grpSpLocks/>
            </p:cNvGrpSpPr>
            <p:nvPr/>
          </p:nvGrpSpPr>
          <p:grpSpPr bwMode="auto">
            <a:xfrm>
              <a:off x="1430" y="2374"/>
              <a:ext cx="303" cy="266"/>
              <a:chOff x="930" y="1916"/>
              <a:chExt cx="544" cy="477"/>
            </a:xfrm>
          </p:grpSpPr>
          <p:sp>
            <p:nvSpPr>
              <p:cNvPr id="7" name="Oval 204"/>
              <p:cNvSpPr>
                <a:spLocks noChangeArrowheads="1"/>
              </p:cNvSpPr>
              <p:nvPr/>
            </p:nvSpPr>
            <p:spPr bwMode="auto">
              <a:xfrm>
                <a:off x="1111" y="1916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20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206"/>
              <p:cNvSpPr>
                <a:spLocks noChangeArrowheads="1"/>
              </p:cNvSpPr>
              <p:nvPr/>
            </p:nvSpPr>
            <p:spPr bwMode="auto">
              <a:xfrm>
                <a:off x="1111" y="2072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207"/>
              <p:cNvSpPr>
                <a:spLocks noChangeArrowheads="1"/>
              </p:cNvSpPr>
              <p:nvPr/>
            </p:nvSpPr>
            <p:spPr bwMode="auto">
              <a:xfrm>
                <a:off x="976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208"/>
              <p:cNvSpPr>
                <a:spLocks noChangeArrowheads="1"/>
              </p:cNvSpPr>
              <p:nvPr/>
            </p:nvSpPr>
            <p:spPr bwMode="auto">
              <a:xfrm>
                <a:off x="975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209"/>
              <p:cNvSpPr>
                <a:spLocks noChangeArrowheads="1"/>
              </p:cNvSpPr>
              <p:nvPr/>
            </p:nvSpPr>
            <p:spPr bwMode="auto">
              <a:xfrm>
                <a:off x="1111" y="2218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210"/>
              <p:cNvSpPr>
                <a:spLocks noChangeArrowheads="1"/>
              </p:cNvSpPr>
              <p:nvPr/>
            </p:nvSpPr>
            <p:spPr bwMode="auto">
              <a:xfrm>
                <a:off x="976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211"/>
              <p:cNvSpPr>
                <a:spLocks noChangeArrowheads="1"/>
              </p:cNvSpPr>
              <p:nvPr/>
            </p:nvSpPr>
            <p:spPr bwMode="auto">
              <a:xfrm>
                <a:off x="1247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212"/>
              <p:cNvSpPr>
                <a:spLocks noChangeArrowheads="1"/>
              </p:cNvSpPr>
              <p:nvPr/>
            </p:nvSpPr>
            <p:spPr bwMode="auto">
              <a:xfrm>
                <a:off x="1202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213"/>
              <p:cNvSpPr>
                <a:spLocks noChangeArrowheads="1"/>
              </p:cNvSpPr>
              <p:nvPr/>
            </p:nvSpPr>
            <p:spPr bwMode="auto">
              <a:xfrm>
                <a:off x="1247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214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215"/>
              <p:cNvSpPr>
                <a:spLocks noChangeArrowheads="1"/>
              </p:cNvSpPr>
              <p:nvPr/>
            </p:nvSpPr>
            <p:spPr bwMode="auto">
              <a:xfrm>
                <a:off x="1020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16"/>
              <p:cNvSpPr>
                <a:spLocks noChangeArrowheads="1"/>
              </p:cNvSpPr>
              <p:nvPr/>
            </p:nvSpPr>
            <p:spPr bwMode="auto">
              <a:xfrm>
                <a:off x="1075" y="204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17"/>
              <p:cNvSpPr>
                <a:spLocks noChangeArrowheads="1"/>
              </p:cNvSpPr>
              <p:nvPr/>
            </p:nvSpPr>
            <p:spPr bwMode="auto">
              <a:xfrm>
                <a:off x="1293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4800600" y="3276600"/>
            <a:ext cx="1219200" cy="1219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43400" y="2819400"/>
            <a:ext cx="2133600" cy="2133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2438400"/>
            <a:ext cx="2971800" cy="2895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3091934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Phosphorus Atom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99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3441700" y="1926442"/>
            <a:ext cx="3805237" cy="3805238"/>
            <a:chOff x="383" y="1302"/>
            <a:chExt cx="2397" cy="2397"/>
          </a:xfrm>
        </p:grpSpPr>
        <p:sp>
          <p:nvSpPr>
            <p:cNvPr id="5" name="Oval 193"/>
            <p:cNvSpPr>
              <a:spLocks noChangeArrowheads="1"/>
            </p:cNvSpPr>
            <p:nvPr/>
          </p:nvSpPr>
          <p:spPr bwMode="auto">
            <a:xfrm>
              <a:off x="383" y="1302"/>
              <a:ext cx="2397" cy="23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203"/>
            <p:cNvGrpSpPr>
              <a:grpSpLocks/>
            </p:cNvGrpSpPr>
            <p:nvPr/>
          </p:nvGrpSpPr>
          <p:grpSpPr bwMode="auto">
            <a:xfrm>
              <a:off x="1430" y="2374"/>
              <a:ext cx="303" cy="266"/>
              <a:chOff x="930" y="1916"/>
              <a:chExt cx="544" cy="477"/>
            </a:xfrm>
          </p:grpSpPr>
          <p:sp>
            <p:nvSpPr>
              <p:cNvPr id="7" name="Oval 204"/>
              <p:cNvSpPr>
                <a:spLocks noChangeArrowheads="1"/>
              </p:cNvSpPr>
              <p:nvPr/>
            </p:nvSpPr>
            <p:spPr bwMode="auto">
              <a:xfrm>
                <a:off x="1111" y="1916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20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206"/>
              <p:cNvSpPr>
                <a:spLocks noChangeArrowheads="1"/>
              </p:cNvSpPr>
              <p:nvPr/>
            </p:nvSpPr>
            <p:spPr bwMode="auto">
              <a:xfrm>
                <a:off x="1111" y="2072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207"/>
              <p:cNvSpPr>
                <a:spLocks noChangeArrowheads="1"/>
              </p:cNvSpPr>
              <p:nvPr/>
            </p:nvSpPr>
            <p:spPr bwMode="auto">
              <a:xfrm>
                <a:off x="976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208"/>
              <p:cNvSpPr>
                <a:spLocks noChangeArrowheads="1"/>
              </p:cNvSpPr>
              <p:nvPr/>
            </p:nvSpPr>
            <p:spPr bwMode="auto">
              <a:xfrm>
                <a:off x="975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209"/>
              <p:cNvSpPr>
                <a:spLocks noChangeArrowheads="1"/>
              </p:cNvSpPr>
              <p:nvPr/>
            </p:nvSpPr>
            <p:spPr bwMode="auto">
              <a:xfrm>
                <a:off x="1111" y="2218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210"/>
              <p:cNvSpPr>
                <a:spLocks noChangeArrowheads="1"/>
              </p:cNvSpPr>
              <p:nvPr/>
            </p:nvSpPr>
            <p:spPr bwMode="auto">
              <a:xfrm>
                <a:off x="976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211"/>
              <p:cNvSpPr>
                <a:spLocks noChangeArrowheads="1"/>
              </p:cNvSpPr>
              <p:nvPr/>
            </p:nvSpPr>
            <p:spPr bwMode="auto">
              <a:xfrm>
                <a:off x="1247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212"/>
              <p:cNvSpPr>
                <a:spLocks noChangeArrowheads="1"/>
              </p:cNvSpPr>
              <p:nvPr/>
            </p:nvSpPr>
            <p:spPr bwMode="auto">
              <a:xfrm>
                <a:off x="1202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213"/>
              <p:cNvSpPr>
                <a:spLocks noChangeArrowheads="1"/>
              </p:cNvSpPr>
              <p:nvPr/>
            </p:nvSpPr>
            <p:spPr bwMode="auto">
              <a:xfrm>
                <a:off x="1247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214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215"/>
              <p:cNvSpPr>
                <a:spLocks noChangeArrowheads="1"/>
              </p:cNvSpPr>
              <p:nvPr/>
            </p:nvSpPr>
            <p:spPr bwMode="auto">
              <a:xfrm>
                <a:off x="1020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16"/>
              <p:cNvSpPr>
                <a:spLocks noChangeArrowheads="1"/>
              </p:cNvSpPr>
              <p:nvPr/>
            </p:nvSpPr>
            <p:spPr bwMode="auto">
              <a:xfrm>
                <a:off x="1075" y="204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17"/>
              <p:cNvSpPr>
                <a:spLocks noChangeArrowheads="1"/>
              </p:cNvSpPr>
              <p:nvPr/>
            </p:nvSpPr>
            <p:spPr bwMode="auto">
              <a:xfrm>
                <a:off x="1293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4800600" y="3276600"/>
            <a:ext cx="1219200" cy="1219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43400" y="2819400"/>
            <a:ext cx="2133600" cy="2133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2438400"/>
            <a:ext cx="2971800" cy="2895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309193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 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55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3441700" y="1926442"/>
            <a:ext cx="3805237" cy="3805238"/>
            <a:chOff x="383" y="1302"/>
            <a:chExt cx="2397" cy="2397"/>
          </a:xfrm>
        </p:grpSpPr>
        <p:sp>
          <p:nvSpPr>
            <p:cNvPr id="5" name="Oval 193"/>
            <p:cNvSpPr>
              <a:spLocks noChangeArrowheads="1"/>
            </p:cNvSpPr>
            <p:nvPr/>
          </p:nvSpPr>
          <p:spPr bwMode="auto">
            <a:xfrm>
              <a:off x="383" y="1302"/>
              <a:ext cx="2397" cy="23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203"/>
            <p:cNvGrpSpPr>
              <a:grpSpLocks/>
            </p:cNvGrpSpPr>
            <p:nvPr/>
          </p:nvGrpSpPr>
          <p:grpSpPr bwMode="auto">
            <a:xfrm>
              <a:off x="1430" y="2374"/>
              <a:ext cx="303" cy="266"/>
              <a:chOff x="930" y="1916"/>
              <a:chExt cx="544" cy="477"/>
            </a:xfrm>
          </p:grpSpPr>
          <p:sp>
            <p:nvSpPr>
              <p:cNvPr id="7" name="Oval 204"/>
              <p:cNvSpPr>
                <a:spLocks noChangeArrowheads="1"/>
              </p:cNvSpPr>
              <p:nvPr/>
            </p:nvSpPr>
            <p:spPr bwMode="auto">
              <a:xfrm>
                <a:off x="1111" y="1916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20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206"/>
              <p:cNvSpPr>
                <a:spLocks noChangeArrowheads="1"/>
              </p:cNvSpPr>
              <p:nvPr/>
            </p:nvSpPr>
            <p:spPr bwMode="auto">
              <a:xfrm>
                <a:off x="1111" y="2072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207"/>
              <p:cNvSpPr>
                <a:spLocks noChangeArrowheads="1"/>
              </p:cNvSpPr>
              <p:nvPr/>
            </p:nvSpPr>
            <p:spPr bwMode="auto">
              <a:xfrm>
                <a:off x="976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208"/>
              <p:cNvSpPr>
                <a:spLocks noChangeArrowheads="1"/>
              </p:cNvSpPr>
              <p:nvPr/>
            </p:nvSpPr>
            <p:spPr bwMode="auto">
              <a:xfrm>
                <a:off x="975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209"/>
              <p:cNvSpPr>
                <a:spLocks noChangeArrowheads="1"/>
              </p:cNvSpPr>
              <p:nvPr/>
            </p:nvSpPr>
            <p:spPr bwMode="auto">
              <a:xfrm>
                <a:off x="1111" y="2218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210"/>
              <p:cNvSpPr>
                <a:spLocks noChangeArrowheads="1"/>
              </p:cNvSpPr>
              <p:nvPr/>
            </p:nvSpPr>
            <p:spPr bwMode="auto">
              <a:xfrm>
                <a:off x="976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211"/>
              <p:cNvSpPr>
                <a:spLocks noChangeArrowheads="1"/>
              </p:cNvSpPr>
              <p:nvPr/>
            </p:nvSpPr>
            <p:spPr bwMode="auto">
              <a:xfrm>
                <a:off x="1247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212"/>
              <p:cNvSpPr>
                <a:spLocks noChangeArrowheads="1"/>
              </p:cNvSpPr>
              <p:nvPr/>
            </p:nvSpPr>
            <p:spPr bwMode="auto">
              <a:xfrm>
                <a:off x="1202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213"/>
              <p:cNvSpPr>
                <a:spLocks noChangeArrowheads="1"/>
              </p:cNvSpPr>
              <p:nvPr/>
            </p:nvSpPr>
            <p:spPr bwMode="auto">
              <a:xfrm>
                <a:off x="1247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214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215"/>
              <p:cNvSpPr>
                <a:spLocks noChangeArrowheads="1"/>
              </p:cNvSpPr>
              <p:nvPr/>
            </p:nvSpPr>
            <p:spPr bwMode="auto">
              <a:xfrm>
                <a:off x="1020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16"/>
              <p:cNvSpPr>
                <a:spLocks noChangeArrowheads="1"/>
              </p:cNvSpPr>
              <p:nvPr/>
            </p:nvSpPr>
            <p:spPr bwMode="auto">
              <a:xfrm>
                <a:off x="1075" y="204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17"/>
              <p:cNvSpPr>
                <a:spLocks noChangeArrowheads="1"/>
              </p:cNvSpPr>
              <p:nvPr/>
            </p:nvSpPr>
            <p:spPr bwMode="auto">
              <a:xfrm>
                <a:off x="1293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4800600" y="3276600"/>
            <a:ext cx="1219200" cy="1219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43400" y="2819400"/>
            <a:ext cx="2133600" cy="2133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2438400"/>
            <a:ext cx="2971800" cy="2895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308581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Calcium Atom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29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3441700" y="1926442"/>
            <a:ext cx="3805237" cy="3805238"/>
            <a:chOff x="383" y="1302"/>
            <a:chExt cx="2397" cy="2397"/>
          </a:xfrm>
        </p:grpSpPr>
        <p:sp>
          <p:nvSpPr>
            <p:cNvPr id="5" name="Oval 193"/>
            <p:cNvSpPr>
              <a:spLocks noChangeArrowheads="1"/>
            </p:cNvSpPr>
            <p:nvPr/>
          </p:nvSpPr>
          <p:spPr bwMode="auto">
            <a:xfrm>
              <a:off x="383" y="1302"/>
              <a:ext cx="2397" cy="23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203"/>
            <p:cNvGrpSpPr>
              <a:grpSpLocks/>
            </p:cNvGrpSpPr>
            <p:nvPr/>
          </p:nvGrpSpPr>
          <p:grpSpPr bwMode="auto">
            <a:xfrm>
              <a:off x="1430" y="2374"/>
              <a:ext cx="303" cy="266"/>
              <a:chOff x="930" y="1916"/>
              <a:chExt cx="544" cy="477"/>
            </a:xfrm>
          </p:grpSpPr>
          <p:sp>
            <p:nvSpPr>
              <p:cNvPr id="7" name="Oval 204"/>
              <p:cNvSpPr>
                <a:spLocks noChangeArrowheads="1"/>
              </p:cNvSpPr>
              <p:nvPr/>
            </p:nvSpPr>
            <p:spPr bwMode="auto">
              <a:xfrm>
                <a:off x="1111" y="1916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20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206"/>
              <p:cNvSpPr>
                <a:spLocks noChangeArrowheads="1"/>
              </p:cNvSpPr>
              <p:nvPr/>
            </p:nvSpPr>
            <p:spPr bwMode="auto">
              <a:xfrm>
                <a:off x="1111" y="2072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207"/>
              <p:cNvSpPr>
                <a:spLocks noChangeArrowheads="1"/>
              </p:cNvSpPr>
              <p:nvPr/>
            </p:nvSpPr>
            <p:spPr bwMode="auto">
              <a:xfrm>
                <a:off x="976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208"/>
              <p:cNvSpPr>
                <a:spLocks noChangeArrowheads="1"/>
              </p:cNvSpPr>
              <p:nvPr/>
            </p:nvSpPr>
            <p:spPr bwMode="auto">
              <a:xfrm>
                <a:off x="975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209"/>
              <p:cNvSpPr>
                <a:spLocks noChangeArrowheads="1"/>
              </p:cNvSpPr>
              <p:nvPr/>
            </p:nvSpPr>
            <p:spPr bwMode="auto">
              <a:xfrm>
                <a:off x="1111" y="2218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210"/>
              <p:cNvSpPr>
                <a:spLocks noChangeArrowheads="1"/>
              </p:cNvSpPr>
              <p:nvPr/>
            </p:nvSpPr>
            <p:spPr bwMode="auto">
              <a:xfrm>
                <a:off x="976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211"/>
              <p:cNvSpPr>
                <a:spLocks noChangeArrowheads="1"/>
              </p:cNvSpPr>
              <p:nvPr/>
            </p:nvSpPr>
            <p:spPr bwMode="auto">
              <a:xfrm>
                <a:off x="1247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212"/>
              <p:cNvSpPr>
                <a:spLocks noChangeArrowheads="1"/>
              </p:cNvSpPr>
              <p:nvPr/>
            </p:nvSpPr>
            <p:spPr bwMode="auto">
              <a:xfrm>
                <a:off x="1202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213"/>
              <p:cNvSpPr>
                <a:spLocks noChangeArrowheads="1"/>
              </p:cNvSpPr>
              <p:nvPr/>
            </p:nvSpPr>
            <p:spPr bwMode="auto">
              <a:xfrm>
                <a:off x="1247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214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215"/>
              <p:cNvSpPr>
                <a:spLocks noChangeArrowheads="1"/>
              </p:cNvSpPr>
              <p:nvPr/>
            </p:nvSpPr>
            <p:spPr bwMode="auto">
              <a:xfrm>
                <a:off x="1020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16"/>
              <p:cNvSpPr>
                <a:spLocks noChangeArrowheads="1"/>
              </p:cNvSpPr>
              <p:nvPr/>
            </p:nvSpPr>
            <p:spPr bwMode="auto">
              <a:xfrm>
                <a:off x="1075" y="204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17"/>
              <p:cNvSpPr>
                <a:spLocks noChangeArrowheads="1"/>
              </p:cNvSpPr>
              <p:nvPr/>
            </p:nvSpPr>
            <p:spPr bwMode="auto">
              <a:xfrm>
                <a:off x="1293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4800600" y="3276600"/>
            <a:ext cx="1219200" cy="1219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43400" y="2819400"/>
            <a:ext cx="2133600" cy="2133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2438400"/>
            <a:ext cx="2971800" cy="2895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309193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</a:t>
            </a:r>
            <a:r>
              <a:rPr lang="en-US" sz="3200" baseline="30000" dirty="0"/>
              <a:t>+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29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an easier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 circles and dots gets tedious.</a:t>
            </a:r>
          </a:p>
          <a:p>
            <a:r>
              <a:rPr lang="en-US" dirty="0" smtClean="0"/>
              <a:t>Easier way- Electron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98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thing you need to understand in order to be able to write electron configurations is that each shell is further broken down into subshells </a:t>
            </a:r>
          </a:p>
          <a:p>
            <a:r>
              <a:rPr lang="en-US" dirty="0" smtClean="0"/>
              <a:t>We refer to the shell as an energy level and the subshell as an orbital.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9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Subshells AKA Orbitals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4 types of orbitals we will learn about.</a:t>
            </a:r>
          </a:p>
          <a:p>
            <a:r>
              <a:rPr lang="en-US" dirty="0" smtClean="0"/>
              <a:t>The shape 3 of the orbital is important to know-How we figured it out is not  important for this class</a:t>
            </a:r>
          </a:p>
          <a:p>
            <a:pPr lvl="1"/>
            <a:r>
              <a:rPr lang="en-US" dirty="0"/>
              <a:t>An </a:t>
            </a:r>
            <a:r>
              <a:rPr lang="en-US" b="1" dirty="0"/>
              <a:t>orbital</a:t>
            </a:r>
            <a:r>
              <a:rPr lang="en-US" dirty="0"/>
              <a:t> is often thought of as a region of space in which there is a high probability of finding an </a:t>
            </a:r>
            <a:r>
              <a:rPr lang="en-US" dirty="0" smtClean="0"/>
              <a:t>electron.</a:t>
            </a:r>
          </a:p>
          <a:p>
            <a:pPr lvl="1"/>
            <a:r>
              <a:rPr lang="en-US" dirty="0" smtClean="0"/>
              <a:t>Solution to Schrodinger's Equation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74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4" y="3557587"/>
            <a:ext cx="76104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0" y="381000"/>
            <a:ext cx="2009774" cy="166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084119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1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2" name="Picture 42" descr="copper coal bucke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4124"/>
          <a:stretch>
            <a:fillRect/>
          </a:stretch>
        </p:blipFill>
        <p:spPr bwMode="auto">
          <a:xfrm>
            <a:off x="6234112" y="2749644"/>
            <a:ext cx="1722438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Elements – different types of atom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33156" y="1143000"/>
            <a:ext cx="80470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Elements</a:t>
            </a:r>
            <a:r>
              <a:rPr lang="en-GB" sz="2400" dirty="0"/>
              <a:t> are the simplest substances. </a:t>
            </a: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Each element is made up of just one particular type of atom, which is different to the atoms in any other element.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Elements cannot be chemical taken apart.</a:t>
            </a:r>
          </a:p>
        </p:txBody>
      </p:sp>
      <p:pic>
        <p:nvPicPr>
          <p:cNvPr id="5157" name="Picture 37" descr="coal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7751" r="17717" b="6644"/>
          <a:stretch>
            <a:fillRect/>
          </a:stretch>
        </p:blipFill>
        <p:spPr bwMode="auto">
          <a:xfrm>
            <a:off x="1022350" y="4696394"/>
            <a:ext cx="18923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315029" y="2928938"/>
            <a:ext cx="2951162" cy="99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2400" dirty="0"/>
              <a:t>Copper</a:t>
            </a:r>
            <a:r>
              <a:rPr lang="en-GB" sz="2400" b="0" dirty="0"/>
              <a:t> is an </a:t>
            </a:r>
          </a:p>
          <a:p>
            <a:pPr>
              <a:lnSpc>
                <a:spcPct val="85000"/>
              </a:lnSpc>
            </a:pPr>
            <a:r>
              <a:rPr lang="en-GB" sz="2400" b="0" dirty="0"/>
              <a:t>element made up of </a:t>
            </a:r>
          </a:p>
          <a:p>
            <a:pPr>
              <a:lnSpc>
                <a:spcPct val="85000"/>
              </a:lnSpc>
            </a:pPr>
            <a:r>
              <a:rPr lang="en-GB" sz="2400" dirty="0"/>
              <a:t>copper atoms</a:t>
            </a:r>
            <a:r>
              <a:rPr lang="en-GB" sz="2400" b="0" dirty="0"/>
              <a:t> only.</a:t>
            </a: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5592454" y="4926013"/>
            <a:ext cx="2951163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 sz="2400" dirty="0"/>
              <a:t>Carbon</a:t>
            </a:r>
            <a:r>
              <a:rPr lang="en-GB" sz="2400" b="0" dirty="0"/>
              <a:t> is an </a:t>
            </a:r>
          </a:p>
          <a:p>
            <a:pPr>
              <a:lnSpc>
                <a:spcPct val="85000"/>
              </a:lnSpc>
            </a:pPr>
            <a:r>
              <a:rPr lang="en-GB" sz="2400" b="0" dirty="0"/>
              <a:t>element made up of</a:t>
            </a:r>
          </a:p>
          <a:p>
            <a:pPr>
              <a:lnSpc>
                <a:spcPct val="85000"/>
              </a:lnSpc>
            </a:pPr>
            <a:r>
              <a:rPr lang="en-GB" sz="2400" dirty="0"/>
              <a:t>carbon atoms</a:t>
            </a:r>
            <a:r>
              <a:rPr lang="en-GB" sz="2400" b="0" dirty="0"/>
              <a:t> only.</a:t>
            </a:r>
          </a:p>
        </p:txBody>
      </p:sp>
      <p:grpSp>
        <p:nvGrpSpPr>
          <p:cNvPr id="5196" name="Group 76"/>
          <p:cNvGrpSpPr>
            <a:grpSpLocks/>
          </p:cNvGrpSpPr>
          <p:nvPr/>
        </p:nvGrpSpPr>
        <p:grpSpPr bwMode="auto">
          <a:xfrm>
            <a:off x="3155314" y="2743200"/>
            <a:ext cx="1568450" cy="1568450"/>
            <a:chOff x="2381" y="1734"/>
            <a:chExt cx="988" cy="988"/>
          </a:xfrm>
        </p:grpSpPr>
        <p:pic>
          <p:nvPicPr>
            <p:cNvPr id="5160" name="Picture 40" descr="8E_atom_copper_R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734"/>
              <a:ext cx="98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1" name="Oval 61"/>
            <p:cNvSpPr>
              <a:spLocks noChangeArrowheads="1"/>
            </p:cNvSpPr>
            <p:nvPr/>
          </p:nvSpPr>
          <p:spPr bwMode="auto">
            <a:xfrm>
              <a:off x="2393" y="1734"/>
              <a:ext cx="976" cy="976"/>
            </a:xfrm>
            <a:prstGeom prst="ellipse">
              <a:avLst/>
            </a:prstGeom>
            <a:noFill/>
            <a:ln w="38100" algn="ctr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201" name="Group 81"/>
          <p:cNvGrpSpPr>
            <a:grpSpLocks/>
          </p:cNvGrpSpPr>
          <p:nvPr/>
        </p:nvGrpSpPr>
        <p:grpSpPr bwMode="auto">
          <a:xfrm>
            <a:off x="3763963" y="4687888"/>
            <a:ext cx="1568450" cy="1568450"/>
            <a:chOff x="2379" y="2953"/>
            <a:chExt cx="988" cy="988"/>
          </a:xfrm>
        </p:grpSpPr>
        <p:pic>
          <p:nvPicPr>
            <p:cNvPr id="5159" name="Picture 39" descr="8E_atom_carbon_R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2953"/>
              <a:ext cx="988" cy="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82" name="Oval 62"/>
            <p:cNvSpPr>
              <a:spLocks noChangeArrowheads="1"/>
            </p:cNvSpPr>
            <p:nvPr/>
          </p:nvSpPr>
          <p:spPr bwMode="auto">
            <a:xfrm>
              <a:off x="2391" y="2958"/>
              <a:ext cx="976" cy="976"/>
            </a:xfrm>
            <a:prstGeom prst="ellipse">
              <a:avLst/>
            </a:prstGeom>
            <a:noFill/>
            <a:ln w="38100" algn="ctr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202" name="Group 82"/>
          <p:cNvGrpSpPr>
            <a:grpSpLocks/>
          </p:cNvGrpSpPr>
          <p:nvPr/>
        </p:nvGrpSpPr>
        <p:grpSpPr bwMode="auto">
          <a:xfrm rot="10800000">
            <a:off x="4291178" y="2767982"/>
            <a:ext cx="2306637" cy="1473200"/>
            <a:chOff x="1279" y="1760"/>
            <a:chExt cx="1453" cy="928"/>
          </a:xfrm>
        </p:grpSpPr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 flipV="1">
              <a:off x="1279" y="1760"/>
              <a:ext cx="1445" cy="470"/>
            </a:xfrm>
            <a:prstGeom prst="line">
              <a:avLst/>
            </a:prstGeom>
            <a:noFill/>
            <a:ln w="38100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>
              <a:off x="1280" y="2224"/>
              <a:ext cx="1452" cy="464"/>
            </a:xfrm>
            <a:prstGeom prst="line">
              <a:avLst/>
            </a:prstGeom>
            <a:noFill/>
            <a:ln w="38100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203" name="Group 83"/>
          <p:cNvGrpSpPr>
            <a:grpSpLocks/>
          </p:cNvGrpSpPr>
          <p:nvPr/>
        </p:nvGrpSpPr>
        <p:grpSpPr bwMode="auto">
          <a:xfrm>
            <a:off x="2017713" y="4733925"/>
            <a:ext cx="2306637" cy="1473200"/>
            <a:chOff x="1279" y="1760"/>
            <a:chExt cx="1453" cy="928"/>
          </a:xfrm>
        </p:grpSpPr>
        <p:sp>
          <p:nvSpPr>
            <p:cNvPr id="5204" name="Line 84"/>
            <p:cNvSpPr>
              <a:spLocks noChangeShapeType="1"/>
            </p:cNvSpPr>
            <p:nvPr/>
          </p:nvSpPr>
          <p:spPr bwMode="auto">
            <a:xfrm flipV="1">
              <a:off x="1279" y="1760"/>
              <a:ext cx="1445" cy="470"/>
            </a:xfrm>
            <a:prstGeom prst="line">
              <a:avLst/>
            </a:prstGeom>
            <a:noFill/>
            <a:ln w="38100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>
              <a:off x="1280" y="2224"/>
              <a:ext cx="1452" cy="464"/>
            </a:xfrm>
            <a:prstGeom prst="line">
              <a:avLst/>
            </a:prstGeom>
            <a:noFill/>
            <a:ln w="38100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89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7" grpId="0"/>
      <p:bldP spid="51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438400" y="1828800"/>
            <a:ext cx="5105400" cy="3962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343400" y="1828800"/>
            <a:ext cx="1295400" cy="990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1"/>
            <a:endCxn id="5" idx="5"/>
          </p:cNvCxnSpPr>
          <p:nvPr/>
        </p:nvCxnSpPr>
        <p:spPr>
          <a:xfrm>
            <a:off x="3714750" y="3810000"/>
            <a:ext cx="255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48768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91100" y="28194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30700" y="3810000"/>
            <a:ext cx="127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6400" y="38100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14750" y="4876800"/>
            <a:ext cx="127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91100" y="4876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67450" y="4876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1219200"/>
            <a:ext cx="335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Energy levels are like a rows in a stadium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Orbitals are like the sections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Each section contains a certain number of seats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7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438400" y="1828800"/>
            <a:ext cx="5105400" cy="3962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343400" y="1828800"/>
            <a:ext cx="1295400" cy="990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1"/>
            <a:endCxn id="5" idx="5"/>
          </p:cNvCxnSpPr>
          <p:nvPr/>
        </p:nvCxnSpPr>
        <p:spPr>
          <a:xfrm>
            <a:off x="3714750" y="3810000"/>
            <a:ext cx="255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48768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91100" y="28194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30700" y="3810000"/>
            <a:ext cx="127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6400" y="38100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14750" y="4876800"/>
            <a:ext cx="127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91100" y="4876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67450" y="4876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3200" y="1060371"/>
            <a:ext cx="373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Row 1 contains section 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Row 2 contains Sections A and 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Row 3 contains sections A,B,C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Row 4 contains sections A,B,C,D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2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438400" y="1828800"/>
            <a:ext cx="5105400" cy="3962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343400" y="1828800"/>
            <a:ext cx="1295400" cy="990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1"/>
            <a:endCxn id="5" idx="5"/>
          </p:cNvCxnSpPr>
          <p:nvPr/>
        </p:nvCxnSpPr>
        <p:spPr>
          <a:xfrm>
            <a:off x="3714750" y="3810000"/>
            <a:ext cx="255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48768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91100" y="28194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30700" y="3810000"/>
            <a:ext cx="127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6400" y="38100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14750" y="4876800"/>
            <a:ext cx="127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91100" y="4876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67450" y="4876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3200" y="1060371"/>
            <a:ext cx="391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Section A has 2 seats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Section B has 6 seats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Section C has 10 seats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Section D has 14 seats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86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people can be seated in row 1?</a:t>
            </a:r>
          </a:p>
          <a:p>
            <a:r>
              <a:rPr lang="en-US" dirty="0" smtClean="0"/>
              <a:t>How about row 2?</a:t>
            </a:r>
          </a:p>
          <a:p>
            <a:r>
              <a:rPr lang="en-US" dirty="0" smtClean="0"/>
              <a:t>How many total </a:t>
            </a:r>
            <a:r>
              <a:rPr lang="en-US" smtClean="0"/>
              <a:t>in rows 1 and 2?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2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7400"/>
          </a:xfrm>
        </p:spPr>
        <p:txBody>
          <a:bodyPr/>
          <a:lstStyle/>
          <a:p>
            <a:r>
              <a:rPr lang="en-GB" dirty="0"/>
              <a:t>      How small is an atom?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44133" y="1473200"/>
            <a:ext cx="8299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800" b="0" dirty="0"/>
              <a:t>Atoms are extremely small – they are about 0.00000001 cm wide.</a:t>
            </a:r>
            <a:endParaRPr lang="en-GB" sz="2800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1276066" y="4251325"/>
            <a:ext cx="6408737" cy="1601788"/>
            <a:chOff x="358" y="1518"/>
            <a:chExt cx="4037" cy="1009"/>
          </a:xfrm>
        </p:grpSpPr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517" y="1790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 N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358" y="1518"/>
              <a:ext cx="4037" cy="10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5" name="Group 21"/>
            <p:cNvGrpSpPr>
              <a:grpSpLocks/>
            </p:cNvGrpSpPr>
            <p:nvPr/>
          </p:nvGrpSpPr>
          <p:grpSpPr bwMode="auto">
            <a:xfrm>
              <a:off x="1166" y="1796"/>
              <a:ext cx="1951" cy="454"/>
              <a:chOff x="1383" y="3022"/>
              <a:chExt cx="1951" cy="45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auto">
              <a:xfrm>
                <a:off x="1383" y="3022"/>
                <a:ext cx="1951" cy="454"/>
              </a:xfrm>
              <a:prstGeom prst="rightArrow">
                <a:avLst>
                  <a:gd name="adj1" fmla="val 58824"/>
                  <a:gd name="adj2" fmla="val 110140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66667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61" name="Text Box 17"/>
              <p:cNvSpPr txBox="1">
                <a:spLocks noChangeArrowheads="1"/>
              </p:cNvSpPr>
              <p:nvPr/>
            </p:nvSpPr>
            <p:spPr bwMode="auto">
              <a:xfrm>
                <a:off x="1595" y="3124"/>
                <a:ext cx="14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2000">
                    <a:solidFill>
                      <a:schemeClr val="tx1"/>
                    </a:solidFill>
                  </a:rPr>
                  <a:t>X3,000,000,000</a:t>
                </a:r>
              </a:p>
            </p:txBody>
          </p:sp>
        </p:grpSp>
        <p:pic>
          <p:nvPicPr>
            <p:cNvPr id="6168" name="Picture 24" descr="footb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1573"/>
              <a:ext cx="900" cy="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411895" y="2514600"/>
            <a:ext cx="8575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800" b="0" dirty="0"/>
              <a:t>To make an atom the size of a football it would have to be enlarged by about 3,000,000,000 times.</a:t>
            </a:r>
          </a:p>
        </p:txBody>
      </p:sp>
    </p:spTree>
    <p:extLst>
      <p:ext uri="{BB962C8B-B14F-4D97-AF65-F5344CB8AC3E}">
        <p14:creationId xmlns:p14="http://schemas.microsoft.com/office/powerpoint/2010/main" val="40737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367506" y="238125"/>
            <a:ext cx="8229600" cy="1143000"/>
          </a:xfrm>
        </p:spPr>
        <p:txBody>
          <a:bodyPr/>
          <a:lstStyle/>
          <a:p>
            <a:r>
              <a:rPr lang="en-GB" dirty="0"/>
              <a:t>      How heavy is an atom?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05375" y="1600200"/>
            <a:ext cx="83200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800" b="0" dirty="0"/>
              <a:t>A single grain of sand contains millions of atoms of silicon and oxygen.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00613" y="4781911"/>
            <a:ext cx="82867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b="0" dirty="0"/>
              <a:t>Each atom must therefore have an extremely small mass</a:t>
            </a:r>
            <a:r>
              <a:rPr lang="en-GB" sz="2800" b="0" dirty="0" smtClean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b="0" dirty="0" smtClean="0"/>
              <a:t>Because atoms are so small that their mass is not measured in grams but in </a:t>
            </a:r>
            <a:r>
              <a:rPr lang="en-GB" sz="2800" dirty="0" smtClean="0">
                <a:solidFill>
                  <a:srgbClr val="FF6600"/>
                </a:solidFill>
              </a:rPr>
              <a:t>atomic mass</a:t>
            </a:r>
            <a:r>
              <a:rPr lang="en-GB" sz="2800" b="0" dirty="0" smtClean="0"/>
              <a:t> units (</a:t>
            </a:r>
            <a:r>
              <a:rPr lang="en-GB" sz="2800" b="0" dirty="0" err="1" smtClean="0"/>
              <a:t>amu</a:t>
            </a:r>
            <a:r>
              <a:rPr lang="en-GB" sz="2800" b="0" dirty="0" smtClean="0"/>
              <a:t>).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GB" b="0" dirty="0"/>
          </a:p>
        </p:txBody>
      </p: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899869" y="2708275"/>
            <a:ext cx="7488238" cy="1727200"/>
            <a:chOff x="522" y="1162"/>
            <a:chExt cx="4717" cy="1088"/>
          </a:xfrm>
        </p:grpSpPr>
        <p:sp>
          <p:nvSpPr>
            <p:cNvPr id="7186" name="AutoShape 18"/>
            <p:cNvSpPr>
              <a:spLocks noChangeArrowheads="1"/>
            </p:cNvSpPr>
            <p:nvPr/>
          </p:nvSpPr>
          <p:spPr bwMode="auto">
            <a:xfrm>
              <a:off x="522" y="1162"/>
              <a:ext cx="4717" cy="10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610" y="1332"/>
              <a:ext cx="240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dirty="0"/>
                <a:t>millions of these atoms join to form each tiny grain of sand</a:t>
              </a:r>
            </a:p>
          </p:txBody>
        </p:sp>
        <p:grpSp>
          <p:nvGrpSpPr>
            <p:cNvPr id="7194" name="Group 26"/>
            <p:cNvGrpSpPr>
              <a:grpSpLocks/>
            </p:cNvGrpSpPr>
            <p:nvPr/>
          </p:nvGrpSpPr>
          <p:grpSpPr bwMode="auto">
            <a:xfrm>
              <a:off x="703" y="1291"/>
              <a:ext cx="727" cy="829"/>
              <a:chOff x="839" y="1026"/>
              <a:chExt cx="727" cy="829"/>
            </a:xfrm>
          </p:grpSpPr>
          <p:sp>
            <p:nvSpPr>
              <p:cNvPr id="7185" name="Oval 17"/>
              <p:cNvSpPr>
                <a:spLocks noChangeArrowheads="1"/>
              </p:cNvSpPr>
              <p:nvPr/>
            </p:nvSpPr>
            <p:spPr bwMode="auto">
              <a:xfrm>
                <a:off x="839" y="1208"/>
                <a:ext cx="466" cy="466"/>
              </a:xfrm>
              <a:prstGeom prst="ellipse">
                <a:avLst/>
              </a:prstGeom>
              <a:gradFill rotWithShape="0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>
                    <a:solidFill>
                      <a:schemeClr val="tx1"/>
                    </a:solidFill>
                  </a:rPr>
                  <a:t>Si</a:t>
                </a:r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auto">
              <a:xfrm>
                <a:off x="1247" y="1525"/>
                <a:ext cx="319" cy="330"/>
              </a:xfrm>
              <a:prstGeom prst="ellipse">
                <a:avLst/>
              </a:prstGeom>
              <a:gradFill rotWithShape="1">
                <a:gsLst>
                  <a:gs pos="0">
                    <a:srgbClr val="DB0303">
                      <a:gamma/>
                      <a:tint val="0"/>
                      <a:invGamma/>
                    </a:srgbClr>
                  </a:gs>
                  <a:gs pos="100000">
                    <a:srgbClr val="DB030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auto">
              <a:xfrm>
                <a:off x="1247" y="1026"/>
                <a:ext cx="319" cy="330"/>
              </a:xfrm>
              <a:prstGeom prst="ellipse">
                <a:avLst/>
              </a:prstGeom>
              <a:gradFill rotWithShape="1">
                <a:gsLst>
                  <a:gs pos="0">
                    <a:srgbClr val="DB0303">
                      <a:gamma/>
                      <a:tint val="0"/>
                      <a:invGamma/>
                    </a:srgbClr>
                  </a:gs>
                  <a:gs pos="100000">
                    <a:srgbClr val="DB030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>
                    <a:solidFill>
                      <a:schemeClr val="tx1"/>
                    </a:solidFill>
                  </a:rPr>
                  <a:t>O</a:t>
                </a:r>
              </a:p>
            </p:txBody>
          </p:sp>
        </p:grpSp>
        <p:pic>
          <p:nvPicPr>
            <p:cNvPr id="7193" name="Picture 25" descr="sand_gra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1339"/>
              <a:ext cx="914" cy="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3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Inside an atom</a:t>
            </a:r>
          </a:p>
        </p:txBody>
      </p:sp>
      <p:pic>
        <p:nvPicPr>
          <p:cNvPr id="302093" name="Picture 13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3" y="1676400"/>
            <a:ext cx="8428037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828800" y="3276600"/>
            <a:ext cx="19050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are all the electrons?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Even smaller particles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68324" y="1235075"/>
            <a:ext cx="8575675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800" b="0" dirty="0"/>
              <a:t>For some time people thought that atoms were the smallest particles and could not be broken into anything smaller</a:t>
            </a:r>
            <a:r>
              <a:rPr lang="en-GB" sz="2800" b="0" dirty="0" smtClean="0"/>
              <a:t>.</a:t>
            </a:r>
          </a:p>
          <a:p>
            <a:r>
              <a:rPr lang="en-GB" sz="2800" dirty="0"/>
              <a:t>Scientists now know that atoms are actually made from even smaller subatomic particles. There are three types:</a:t>
            </a:r>
          </a:p>
          <a:p>
            <a:pPr algn="l"/>
            <a:endParaRPr lang="en-GB" b="0" dirty="0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4279898" y="4078453"/>
            <a:ext cx="576263" cy="55245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tint val="27451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686097" y="3851988"/>
            <a:ext cx="1590675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FF3300"/>
                </a:solidFill>
              </a:rPr>
              <a:t>Proton (p</a:t>
            </a:r>
            <a:r>
              <a:rPr lang="en-GB" sz="2800" b="1" baseline="30000" dirty="0" smtClean="0">
                <a:solidFill>
                  <a:srgbClr val="FF3300"/>
                </a:solidFill>
              </a:rPr>
              <a:t>+</a:t>
            </a:r>
            <a:r>
              <a:rPr lang="en-GB" sz="2800" b="1" dirty="0" smtClean="0">
                <a:solidFill>
                  <a:srgbClr val="FF3300"/>
                </a:solidFill>
              </a:rPr>
              <a:t>)</a:t>
            </a:r>
            <a:endParaRPr lang="en-GB" sz="2800" b="1" dirty="0">
              <a:solidFill>
                <a:srgbClr val="FF3300"/>
              </a:solidFill>
            </a:endParaRP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5815983" y="4952999"/>
            <a:ext cx="576263" cy="552450"/>
          </a:xfrm>
          <a:prstGeom prst="ellipse">
            <a:avLst/>
          </a:prstGeom>
          <a:gradFill rotWithShape="1">
            <a:gsLst>
              <a:gs pos="0">
                <a:srgbClr val="339966">
                  <a:gamma/>
                  <a:tint val="27451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477000" y="4752171"/>
            <a:ext cx="1762125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009999"/>
                </a:solidFill>
              </a:rPr>
              <a:t>N</a:t>
            </a:r>
            <a:r>
              <a:rPr lang="en-GB" sz="2800" b="1" dirty="0" smtClean="0">
                <a:solidFill>
                  <a:srgbClr val="009999"/>
                </a:solidFill>
              </a:rPr>
              <a:t>eutron</a:t>
            </a:r>
            <a:r>
              <a:rPr lang="en-GB" sz="2800" b="1" dirty="0">
                <a:solidFill>
                  <a:srgbClr val="009999"/>
                </a:solidFill>
              </a:rPr>
              <a:t> </a:t>
            </a:r>
            <a:r>
              <a:rPr lang="en-GB" sz="2800" b="1" dirty="0" smtClean="0">
                <a:solidFill>
                  <a:srgbClr val="009999"/>
                </a:solidFill>
              </a:rPr>
              <a:t>(n</a:t>
            </a:r>
            <a:r>
              <a:rPr lang="en-GB" sz="2800" b="1" baseline="30000" dirty="0" smtClean="0">
                <a:solidFill>
                  <a:srgbClr val="009999"/>
                </a:solidFill>
              </a:rPr>
              <a:t>0</a:t>
            </a:r>
            <a:r>
              <a:rPr lang="en-GB" sz="2800" b="1" dirty="0" smtClean="0">
                <a:solidFill>
                  <a:srgbClr val="009999"/>
                </a:solidFill>
              </a:rPr>
              <a:t>)</a:t>
            </a:r>
            <a:endParaRPr lang="en-GB" sz="2800" b="1" dirty="0" smtClean="0">
              <a:solidFill>
                <a:srgbClr val="009999"/>
              </a:solidFill>
            </a:endParaRP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3157466" y="5848231"/>
            <a:ext cx="360363" cy="34607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293362" y="5706278"/>
            <a:ext cx="17907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 smtClean="0">
                <a:solidFill>
                  <a:srgbClr val="013366"/>
                </a:solidFill>
              </a:rPr>
              <a:t>Electron (e</a:t>
            </a:r>
            <a:r>
              <a:rPr lang="en-GB" sz="2800" baseline="30000" dirty="0" smtClean="0">
                <a:solidFill>
                  <a:srgbClr val="013366"/>
                </a:solidFill>
              </a:rPr>
              <a:t>-</a:t>
            </a:r>
            <a:r>
              <a:rPr lang="en-GB" sz="2800" dirty="0" smtClean="0">
                <a:solidFill>
                  <a:srgbClr val="013366"/>
                </a:solidFill>
              </a:rPr>
              <a:t>)</a:t>
            </a:r>
            <a:endParaRPr lang="en-GB" sz="2800" dirty="0">
              <a:solidFill>
                <a:srgbClr val="01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309" grpId="0" animBg="1"/>
      <p:bldP spid="12301" grpId="0" animBg="1"/>
      <p:bldP spid="12310" grpId="0" animBg="1"/>
      <p:bldP spid="12302" grpId="0" animBg="1"/>
      <p:bldP spid="123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8" name="Rectangle 4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      Where are subatomic particles found?</a:t>
            </a: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268196" y="1582520"/>
            <a:ext cx="45922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2400" b="0" dirty="0"/>
              <a:t>Protons, neutrons and electrons are NOT evenly distributed in an atom.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1143000" y="5516563"/>
            <a:ext cx="6477000" cy="120032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2400" b="0" dirty="0"/>
              <a:t>The electrons are spread out </a:t>
            </a:r>
            <a:r>
              <a:rPr lang="en-GB" sz="2400" b="0" dirty="0" smtClean="0"/>
              <a:t> in the space around the nucleus. </a:t>
            </a:r>
            <a:r>
              <a:rPr lang="en-GB" sz="2400" b="0" dirty="0"/>
              <a:t>They orbit the nucleus in layers called </a:t>
            </a:r>
            <a:r>
              <a:rPr lang="en-GB" sz="2400" dirty="0">
                <a:solidFill>
                  <a:srgbClr val="FF6600"/>
                </a:solidFill>
              </a:rPr>
              <a:t>shells</a:t>
            </a:r>
            <a:r>
              <a:rPr lang="en-GB" sz="2400" b="0" dirty="0"/>
              <a:t>.</a:t>
            </a:r>
          </a:p>
        </p:txBody>
      </p:sp>
      <p:grpSp>
        <p:nvGrpSpPr>
          <p:cNvPr id="13411" name="Group 99"/>
          <p:cNvGrpSpPr>
            <a:grpSpLocks/>
          </p:cNvGrpSpPr>
          <p:nvPr/>
        </p:nvGrpSpPr>
        <p:grpSpPr bwMode="auto">
          <a:xfrm>
            <a:off x="4899025" y="1617663"/>
            <a:ext cx="3657600" cy="3543300"/>
            <a:chOff x="3086" y="1019"/>
            <a:chExt cx="2304" cy="2232"/>
          </a:xfrm>
        </p:grpSpPr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3150" y="1069"/>
              <a:ext cx="2177" cy="217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3437" y="1354"/>
              <a:ext cx="1602" cy="1566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3127" y="1059"/>
              <a:ext cx="2222" cy="2156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4195" y="1318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4191" y="2869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4048" y="1019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3086" y="2245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Oval 79"/>
            <p:cNvSpPr>
              <a:spLocks noChangeArrowheads="1"/>
            </p:cNvSpPr>
            <p:nvPr/>
          </p:nvSpPr>
          <p:spPr bwMode="auto">
            <a:xfrm>
              <a:off x="4333" y="3165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5300" y="1977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2" name="Group 100"/>
          <p:cNvGrpSpPr>
            <a:grpSpLocks/>
          </p:cNvGrpSpPr>
          <p:nvPr/>
        </p:nvGrpSpPr>
        <p:grpSpPr bwMode="auto">
          <a:xfrm>
            <a:off x="3479800" y="4637088"/>
            <a:ext cx="3332163" cy="879475"/>
            <a:chOff x="2192" y="2921"/>
            <a:chExt cx="2099" cy="554"/>
          </a:xfrm>
        </p:grpSpPr>
        <p:sp>
          <p:nvSpPr>
            <p:cNvPr id="13403" name="Line 91"/>
            <p:cNvSpPr>
              <a:spLocks noChangeShapeType="1"/>
            </p:cNvSpPr>
            <p:nvPr/>
          </p:nvSpPr>
          <p:spPr bwMode="auto">
            <a:xfrm flipV="1">
              <a:off x="2192" y="2921"/>
              <a:ext cx="1942" cy="5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04" name="Line 92"/>
            <p:cNvSpPr>
              <a:spLocks noChangeShapeType="1"/>
            </p:cNvSpPr>
            <p:nvPr/>
          </p:nvSpPr>
          <p:spPr bwMode="auto">
            <a:xfrm flipV="1">
              <a:off x="2192" y="3221"/>
              <a:ext cx="2099" cy="2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400" name="Line 88"/>
          <p:cNvSpPr>
            <a:spLocks noChangeShapeType="1"/>
          </p:cNvSpPr>
          <p:nvPr/>
        </p:nvSpPr>
        <p:spPr bwMode="auto">
          <a:xfrm>
            <a:off x="3405187" y="3394076"/>
            <a:ext cx="2963863" cy="17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02" name="Rectangle 90"/>
          <p:cNvSpPr>
            <a:spLocks noChangeArrowheads="1"/>
          </p:cNvSpPr>
          <p:nvPr/>
        </p:nvSpPr>
        <p:spPr bwMode="auto">
          <a:xfrm>
            <a:off x="268196" y="2880320"/>
            <a:ext cx="3136991" cy="230832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2400" b="0" dirty="0"/>
              <a:t>The protons and neutrons exist in a dense core at the centre of the atom. This is called the </a:t>
            </a:r>
            <a:r>
              <a:rPr lang="en-GB" sz="2400" dirty="0">
                <a:solidFill>
                  <a:srgbClr val="FF6600"/>
                </a:solidFill>
              </a:rPr>
              <a:t>nucleus</a:t>
            </a:r>
            <a:r>
              <a:rPr lang="en-GB" sz="2400" b="0" dirty="0"/>
              <a:t>.</a:t>
            </a:r>
          </a:p>
        </p:txBody>
      </p:sp>
      <p:grpSp>
        <p:nvGrpSpPr>
          <p:cNvPr id="13386" name="Group 74"/>
          <p:cNvGrpSpPr>
            <a:grpSpLocks/>
          </p:cNvGrpSpPr>
          <p:nvPr/>
        </p:nvGrpSpPr>
        <p:grpSpPr bwMode="auto">
          <a:xfrm>
            <a:off x="6297613" y="3046413"/>
            <a:ext cx="863600" cy="757237"/>
            <a:chOff x="930" y="1916"/>
            <a:chExt cx="544" cy="477"/>
          </a:xfrm>
        </p:grpSpPr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>
              <a:off x="1111" y="1916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>
              <a:off x="930" y="2069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>
              <a:off x="1111" y="2072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>
              <a:off x="976" y="193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Oval 71"/>
            <p:cNvSpPr>
              <a:spLocks noChangeArrowheads="1"/>
            </p:cNvSpPr>
            <p:nvPr/>
          </p:nvSpPr>
          <p:spPr bwMode="auto">
            <a:xfrm>
              <a:off x="975" y="198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1111" y="2218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>
              <a:off x="976" y="2205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1247" y="2205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1202" y="214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1247" y="198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>
              <a:off x="1247" y="193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Oval 70"/>
            <p:cNvSpPr>
              <a:spLocks noChangeArrowheads="1"/>
            </p:cNvSpPr>
            <p:nvPr/>
          </p:nvSpPr>
          <p:spPr bwMode="auto">
            <a:xfrm>
              <a:off x="1020" y="214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>
              <a:off x="1075" y="204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1293" y="2069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9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4" grpId="0" animBg="1"/>
      <p:bldP spid="13400" grpId="0" animBg="1"/>
      <p:bldP spid="134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138</TotalTime>
  <Words>1808</Words>
  <Application>Microsoft Office PowerPoint</Application>
  <PresentationFormat>On-screen Show (4:3)</PresentationFormat>
  <Paragraphs>465</Paragraphs>
  <Slides>43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Atoms and Ions</vt:lpstr>
      <vt:lpstr>      Discovery of atomic structure</vt:lpstr>
      <vt:lpstr>      Atoms – the building blocks</vt:lpstr>
      <vt:lpstr>      Elements – different types of atom</vt:lpstr>
      <vt:lpstr>      How small is an atom?</vt:lpstr>
      <vt:lpstr>      How heavy is an atom?</vt:lpstr>
      <vt:lpstr>      Inside an atom</vt:lpstr>
      <vt:lpstr>      Even smaller particles</vt:lpstr>
      <vt:lpstr>      Where are subatomic particles found?</vt:lpstr>
      <vt:lpstr>PowerPoint Presentation</vt:lpstr>
      <vt:lpstr>      Properties of subatomic particles</vt:lpstr>
      <vt:lpstr>      How many protons?</vt:lpstr>
      <vt:lpstr>      More about atomic number</vt:lpstr>
      <vt:lpstr>      Mass number</vt:lpstr>
      <vt:lpstr>      What’s the mass number?</vt:lpstr>
      <vt:lpstr>      What’s the mass number?</vt:lpstr>
      <vt:lpstr>      How many neutrons?</vt:lpstr>
      <vt:lpstr>      How many neutrons?</vt:lpstr>
      <vt:lpstr>      How many electrons?</vt:lpstr>
      <vt:lpstr>      Calculating the number of electrons</vt:lpstr>
      <vt:lpstr>      Calculating the number of electrons</vt:lpstr>
      <vt:lpstr>Ions</vt:lpstr>
      <vt:lpstr>PowerPoint Presentation</vt:lpstr>
      <vt:lpstr>PowerPoint Presentation</vt:lpstr>
      <vt:lpstr>      Calculating the number of electrons</vt:lpstr>
      <vt:lpstr>      Calculating the number of electrons</vt:lpstr>
      <vt:lpstr>PowerPoint Presentation</vt:lpstr>
      <vt:lpstr>Why are electrons so important?</vt:lpstr>
      <vt:lpstr>      How are electrons arranged?</vt:lpstr>
      <vt:lpstr>How are electrons arranged?</vt:lpstr>
      <vt:lpstr>      How many electrons per shell?</vt:lpstr>
      <vt:lpstr>Let’s Practice</vt:lpstr>
      <vt:lpstr>Let’s Practice</vt:lpstr>
      <vt:lpstr>Let’s Practice</vt:lpstr>
      <vt:lpstr>Let’s Practice</vt:lpstr>
      <vt:lpstr>There is an easier way</vt:lpstr>
      <vt:lpstr>Electron Configuration </vt:lpstr>
      <vt:lpstr>Subshells AKA Orbitals</vt:lpstr>
      <vt:lpstr>PowerPoint Presentation</vt:lpstr>
      <vt:lpstr>Orbitals</vt:lpstr>
      <vt:lpstr>Orbitals</vt:lpstr>
      <vt:lpstr>Orbitals</vt:lpstr>
      <vt:lpstr>Orbitals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Correia Family</dc:creator>
  <cp:lastModifiedBy>KS User</cp:lastModifiedBy>
  <cp:revision>15</cp:revision>
  <dcterms:created xsi:type="dcterms:W3CDTF">2011-09-22T14:28:25Z</dcterms:created>
  <dcterms:modified xsi:type="dcterms:W3CDTF">2011-09-22T19:43:20Z</dcterms:modified>
</cp:coreProperties>
</file>