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557CEDB-616B-46E2-B3F9-C5EB12127C3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69CDE9A-38DF-45B3-8608-45D69A988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wmf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imgres?q=amelia+bedelia&amp;um=1&amp;hl=en&amp;client=firefox-a&amp;sa=N&amp;rls=org.mozilla:en-US:official&amp;biw=1472&amp;bih=928&amp;tbm=isch&amp;tbnid=LycpdFTtBP5XQM:&amp;imgrefurl=http://www.mentalfloss.com/blogs/archives/52753&amp;docid=EqS-q8wGW-s64M&amp;imgurl=http://www.mentalfloss.com/blogs/wp-content/uploads/2010/04/AMELIA.gif&amp;w=245&amp;h=283&amp;ei=bkUHT9-aAczciALxj_SQCQ&amp;zoom=1&amp;iact=hc&amp;vpx=950&amp;vpy=192&amp;dur=5865&amp;hovh=219&amp;hovw=190&amp;tx=66&amp;ty=92&amp;sig=106559024718355171065&amp;page=1&amp;tbnh=164&amp;tbnw=148&amp;start=0&amp;ndsp=33&amp;ved=1t:429,r:5,s: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70731" y="3485333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What is an Idiom?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221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Papa ‘</a:t>
            </a:r>
            <a:r>
              <a:rPr lang="en-US" dirty="0" err="1" smtClean="0">
                <a:latin typeface="Arial Rounded MT Bold" pitchFamily="34" charset="0"/>
              </a:rPr>
              <a:t>Ekahi</a:t>
            </a:r>
            <a:endParaRPr lang="en-US" dirty="0" smtClean="0">
              <a:latin typeface="Arial Rounded MT Bold" pitchFamily="34" charset="0"/>
            </a:endParaRPr>
          </a:p>
          <a:p>
            <a:pPr algn="ctr"/>
            <a:r>
              <a:rPr lang="en-US" dirty="0">
                <a:latin typeface="Arial Rounded MT Bold" pitchFamily="34" charset="0"/>
              </a:rPr>
              <a:t>Jan. – Feb. 2014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6" name="Picture 2" descr="C:\Users\shdesa\AppData\Local\Microsoft\Windows\Temporary Internet Files\Content.IE5\ZHX817QY\MC9003589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3736"/>
            <a:ext cx="1066800" cy="10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40687" y="3069837"/>
            <a:ext cx="4847038" cy="10552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Rounded MT Bold" pitchFamily="34" charset="0"/>
              </a:rPr>
              <a:t>Just a bit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More Idiom</a:t>
            </a:r>
            <a:r>
              <a:rPr lang="en-US" dirty="0">
                <a:latin typeface="Arial Rounded MT Bold" pitchFamily="34" charset="0"/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221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Papa ‘</a:t>
            </a:r>
            <a:r>
              <a:rPr lang="en-US" dirty="0" err="1" smtClean="0">
                <a:latin typeface="Arial Rounded MT Bold" pitchFamily="34" charset="0"/>
              </a:rPr>
              <a:t>Ekahi</a:t>
            </a:r>
            <a:endParaRPr lang="en-US" dirty="0" smtClean="0">
              <a:latin typeface="Arial Rounded MT Bold" pitchFamily="34" charset="0"/>
            </a:endParaRPr>
          </a:p>
          <a:p>
            <a:pPr algn="ctr"/>
            <a:r>
              <a:rPr lang="en-US" dirty="0" smtClean="0">
                <a:latin typeface="Arial Rounded MT Bold" pitchFamily="34" charset="0"/>
              </a:rPr>
              <a:t>February </a:t>
            </a:r>
            <a:r>
              <a:rPr lang="en-US" dirty="0" smtClean="0">
                <a:latin typeface="Arial Rounded MT Bold" pitchFamily="34" charset="0"/>
              </a:rPr>
              <a:t>2014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6" name="Picture 2" descr="C:\Users\shdesa\AppData\Local\Microsoft\Windows\Temporary Internet Files\Content.IE5\ZHX817QY\MC9003589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3736"/>
            <a:ext cx="1066800" cy="10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79" y="233726"/>
            <a:ext cx="8041440" cy="144267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Come Back, Amelia </a:t>
            </a:r>
            <a:r>
              <a:rPr lang="en-US" b="1" dirty="0" err="1" smtClean="0">
                <a:solidFill>
                  <a:schemeClr val="tx1"/>
                </a:solidFill>
              </a:rPr>
              <a:t>Bedelia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75" y="1876926"/>
            <a:ext cx="3076575" cy="4524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 will have some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cereal with my coffee </a:t>
            </a:r>
            <a:r>
              <a:rPr lang="en-US" sz="3600" dirty="0" smtClean="0"/>
              <a:t>this morning.</a:t>
            </a:r>
            <a:endParaRPr lang="en-US" sz="3600" dirty="0"/>
          </a:p>
        </p:txBody>
      </p:sp>
      <p:pic>
        <p:nvPicPr>
          <p:cNvPr id="1027" name="Picture 3" descr="C:\Users\shdesa\AppData\Local\Microsoft\Windows\Temporary Internet Files\Content.IE5\DYSEOSD7\MC9002342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514600"/>
            <a:ext cx="3505200" cy="3200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966216" y="343635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Coffee</a:t>
            </a:r>
            <a:endParaRPr lang="en-US" sz="2400" b="1" dirty="0"/>
          </a:p>
        </p:txBody>
      </p:sp>
      <p:pic>
        <p:nvPicPr>
          <p:cNvPr id="1031" name="Picture 7" descr="C:\Users\shdesa\AppData\Local\Microsoft\Windows\Temporary Internet Files\Content.IE5\VELZ6XRL\MC9002902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70222"/>
            <a:ext cx="3348307" cy="22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desa\AppData\Local\Microsoft\Windows\Temporary Internet Files\Content.IE5\2H6WUQ0Q\MC9002508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4058"/>
            <a:ext cx="1010331" cy="16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563"/>
            <a:ext cx="8686800" cy="1442674"/>
          </a:xfrm>
        </p:spPr>
        <p:txBody>
          <a:bodyPr/>
          <a:lstStyle/>
          <a:p>
            <a:r>
              <a:rPr lang="en-US" sz="4000" dirty="0" smtClean="0"/>
              <a:t>I would like my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hair to be pinned up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0" name="Picture 2" descr="C:\Users\shdesa\AppData\Local\Microsoft\Windows\Temporary Internet Files\Content.IE5\F2RHKQQ8\MC9000788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2514600"/>
            <a:ext cx="25812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desa\AppData\Local\Microsoft\Windows\Temporary Internet Files\Content.IE5\LLGE139Q\MC9004325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28" y="2209799"/>
            <a:ext cx="991475" cy="9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desa\AppData\Local\Microsoft\Windows\Temporary Internet Files\Content.IE5\VELZ6XRL\MC9003896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1" y="2591732"/>
            <a:ext cx="939089" cy="6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desa\AppData\Local\Microsoft\Windows\Temporary Internet Files\Content.IE5\IASIX50Z\MP900443503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2602" r="12271" b="48267"/>
          <a:stretch/>
        </p:blipFill>
        <p:spPr bwMode="auto">
          <a:xfrm>
            <a:off x="4580021" y="2209799"/>
            <a:ext cx="36479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b="1" i="1" u="sng" dirty="0" smtClean="0">
                <a:solidFill>
                  <a:srgbClr val="FF0000"/>
                </a:solidFill>
              </a:rPr>
              <a:t>letters need stamps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5" name="Picture 3" descr="C:\Users\shdesa\AppData\Local\Microsoft\Windows\Temporary Internet Files\Content.IE5\IASIX50Z\MC9003495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3" y="2167948"/>
            <a:ext cx="272674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desa\AppData\Local\Microsoft\Windows\Temporary Internet Files\Content.IE5\IASIX50Z\MC9003495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01" y="4250155"/>
            <a:ext cx="270343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hdesa\AppData\Local\Microsoft\Windows\Temporary Internet Files\Content.IE5\IASIX50Z\MC9000787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399"/>
            <a:ext cx="1455633" cy="25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hdesa\AppData\Local\Microsoft\Windows\Temporary Internet Files\Content.IE5\DYSEOSD7\MC9003909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43" y="1752600"/>
            <a:ext cx="1351716" cy="18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hdesa\AppData\Local\Microsoft\Windows\Temporary Internet Files\Content.IE5\2H6WUQ0Q\MC9003114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62" y="2193774"/>
            <a:ext cx="2153653" cy="22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hdesa\AppData\Local\Microsoft\Windows\Temporary Internet Files\Content.IE5\F2RHKQQ8\MC9003840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26" y="2458193"/>
            <a:ext cx="2287010" cy="17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hdesa\AppData\Local\Microsoft\Windows\Temporary Internet Files\Content.IE5\1VBEIVUO\MC90038951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06170"/>
            <a:ext cx="2601924" cy="20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442674"/>
          </a:xfrm>
        </p:spPr>
        <p:txBody>
          <a:bodyPr/>
          <a:lstStyle/>
          <a:p>
            <a:r>
              <a:rPr lang="en-US" dirty="0" smtClean="0"/>
              <a:t>Then </a:t>
            </a:r>
            <a:r>
              <a:rPr lang="en-US" b="1" i="1" u="sng" dirty="0" smtClean="0">
                <a:solidFill>
                  <a:srgbClr val="FF0000"/>
                </a:solidFill>
              </a:rPr>
              <a:t>file these papers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shdesa\AppData\Local\Microsoft\Windows\Temporary Internet Files\Content.IE5\LLGE139Q\MC90044145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2" y="1981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desa\AppData\Local\Microsoft\Windows\Temporary Internet Files\Content.IE5\ZHX817QY\MP9004090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desa\AppData\Local\Microsoft\Windows\Temporary Internet Files\Content.IE5\2H6WUQ0Q\MP9004423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hdesa\AppData\Local\Microsoft\Windows\Temporary Internet Files\Content.IE5\F2RHKQQ8\MC900250577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7" r="50000" b="22464"/>
          <a:stretch/>
        </p:blipFill>
        <p:spPr bwMode="auto">
          <a:xfrm rot="20280074">
            <a:off x="363026" y="4712413"/>
            <a:ext cx="3182916" cy="13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E949BB"/>
                </a:solidFill>
              </a:rPr>
              <a:t>Let’s Read!</a:t>
            </a:r>
            <a:endParaRPr lang="en-US" sz="6600" b="1" dirty="0">
              <a:solidFill>
                <a:srgbClr val="E949BB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5" y="1905000"/>
            <a:ext cx="3943131" cy="45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7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28600"/>
            <a:ext cx="8041440" cy="1442674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An Idiom is……..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30" y="954926"/>
            <a:ext cx="7467600" cy="5663848"/>
          </a:xfrm>
        </p:spPr>
        <p:txBody>
          <a:bodyPr/>
          <a:lstStyle/>
          <a:p>
            <a:r>
              <a:rPr lang="en-US" dirty="0" smtClean="0"/>
              <a:t> a word or words used in a way that is different from its usual or dictionary meaning.</a:t>
            </a:r>
          </a:p>
          <a:p>
            <a:pPr lvl="1"/>
            <a:r>
              <a:rPr lang="en-US" dirty="0"/>
              <a:t> </a:t>
            </a:r>
            <a:r>
              <a:rPr lang="en-US" b="1" i="1" dirty="0" smtClean="0"/>
              <a:t>Crack a window if it gets hot in here.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Writers will sometimes use </a:t>
            </a:r>
            <a:r>
              <a:rPr lang="en-US" b="1" i="1" dirty="0" smtClean="0"/>
              <a:t>idioms</a:t>
            </a:r>
            <a:r>
              <a:rPr lang="en-US" dirty="0" smtClean="0"/>
              <a:t> to make their writing sound real.</a:t>
            </a:r>
          </a:p>
          <a:p>
            <a:pPr lvl="1"/>
            <a:r>
              <a:rPr lang="en-US" dirty="0"/>
              <a:t> </a:t>
            </a:r>
            <a:r>
              <a:rPr lang="en-US" b="1" i="1" dirty="0" smtClean="0"/>
              <a:t>Scale the fish.</a:t>
            </a:r>
          </a:p>
          <a:p>
            <a:pPr lvl="1"/>
            <a:endParaRPr lang="en-US" dirty="0" smtClean="0"/>
          </a:p>
          <a:p>
            <a:pPr marL="329184" lvl="1" indent="0">
              <a:buNone/>
            </a:pPr>
            <a:endParaRPr lang="en-US" dirty="0"/>
          </a:p>
        </p:txBody>
      </p:sp>
      <p:pic>
        <p:nvPicPr>
          <p:cNvPr id="2052" name="Picture 4" descr="C:\Users\shdesa\AppData\Local\Microsoft\Windows\Temporary Internet Files\Content.IE5\1VBEIVUO\MP9004276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58506"/>
            <a:ext cx="1462682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desa\AppData\Local\Microsoft\Windows\Temporary Internet Files\Content.IE5\1VBEIVUO\MP9004394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2362200" cy="157705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3657600" y="4687703"/>
            <a:ext cx="1810042" cy="1781243"/>
            <a:chOff x="3657600" y="4687703"/>
            <a:chExt cx="1810042" cy="1781243"/>
          </a:xfrm>
        </p:grpSpPr>
        <p:pic>
          <p:nvPicPr>
            <p:cNvPr id="2055" name="Picture 7" descr="C:\Users\shdesa\AppData\Local\Microsoft\Windows\Temporary Internet Files\Content.IE5\F2RHKQQ8\MC90033019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088354"/>
              <a:ext cx="1810042" cy="1380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shdesa\AppData\Local\Microsoft\Windows\Temporary Internet Files\Content.IE5\ZHX817QY\MC90023359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6325">
              <a:off x="3943628" y="4687703"/>
              <a:ext cx="1237987" cy="62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7" name="Picture 9" descr="C:\Users\shdesa\AppData\Local\Microsoft\Windows\Temporary Internet Files\Content.IE5\2H6WUQ0Q\MC9001992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54605"/>
            <a:ext cx="2644511" cy="186534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53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Amelia </a:t>
            </a:r>
            <a:r>
              <a:rPr lang="en-US" dirty="0" err="1" smtClean="0">
                <a:latin typeface="Arial Rounded MT Bold" pitchFamily="34" charset="0"/>
              </a:rPr>
              <a:t>Bedelia</a:t>
            </a:r>
            <a:r>
              <a:rPr lang="en-US" dirty="0" smtClean="0">
                <a:latin typeface="Arial Rounded MT Bold" pitchFamily="34" charset="0"/>
              </a:rPr>
              <a:t> Series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9"/>
            <a:ext cx="3166473" cy="3905212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/>
              <a:t>							 		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16647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1752600"/>
            <a:ext cx="6019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Charming housekeeper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Works for The Rogers Family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Who has a literal-mind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Written by author Peggy Parish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Herman Parish - Nephew of Peggy Parish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Began writing Amelia </a:t>
            </a:r>
            <a:r>
              <a:rPr lang="en-US" sz="2400" dirty="0" err="1" smtClean="0">
                <a:latin typeface="Arial Rounded MT Bold" pitchFamily="34" charset="0"/>
              </a:rPr>
              <a:t>Bedelia</a:t>
            </a:r>
            <a:r>
              <a:rPr lang="en-US" sz="2400" dirty="0" smtClean="0">
                <a:latin typeface="Arial Rounded MT Bold" pitchFamily="34" charset="0"/>
              </a:rPr>
              <a:t> stories in 1988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800600"/>
            <a:ext cx="1692821" cy="1770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4724400"/>
            <a:ext cx="1524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68" y="4876800"/>
            <a:ext cx="211803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Amelia </a:t>
            </a:r>
            <a:r>
              <a:rPr lang="en-US" dirty="0" err="1" smtClean="0">
                <a:latin typeface="Arial Rounded MT Bold" pitchFamily="34" charset="0"/>
              </a:rPr>
              <a:t>Bedelia</a:t>
            </a:r>
            <a:r>
              <a:rPr lang="en-US" dirty="0" smtClean="0">
                <a:latin typeface="Arial Rounded MT Bold" pitchFamily="34" charset="0"/>
              </a:rPr>
              <a:t> Books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15" y="2000876"/>
            <a:ext cx="31908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20" y="2045898"/>
            <a:ext cx="203348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9" y="2027207"/>
            <a:ext cx="216173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2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Written in Her Memory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3581400" cy="426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40687" y="3069837"/>
            <a:ext cx="4847038" cy="1055238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More Idiom</a:t>
            </a:r>
            <a:r>
              <a:rPr lang="en-US" sz="6600" dirty="0">
                <a:latin typeface="Arial Rounded MT Bold" pitchFamily="34" charset="0"/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221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Papa ‘</a:t>
            </a:r>
            <a:r>
              <a:rPr lang="en-US" dirty="0" err="1" smtClean="0">
                <a:latin typeface="Arial Rounded MT Bold" pitchFamily="34" charset="0"/>
              </a:rPr>
              <a:t>Ekahi</a:t>
            </a:r>
            <a:endParaRPr lang="en-US" dirty="0" smtClean="0">
              <a:latin typeface="Arial Rounded MT Bold" pitchFamily="34" charset="0"/>
            </a:endParaRPr>
          </a:p>
          <a:p>
            <a:pPr algn="ctr"/>
            <a:r>
              <a:rPr lang="en-US" dirty="0" smtClean="0">
                <a:latin typeface="Arial Rounded MT Bold" pitchFamily="34" charset="0"/>
              </a:rPr>
              <a:t>Jan. – Feb. 2014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6" name="Picture 2" descr="C:\Users\shdesa\AppData\Local\Microsoft\Windows\Temporary Internet Files\Content.IE5\ZHX817QY\MC9003589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3736"/>
            <a:ext cx="1066800" cy="10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7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85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Come quick! Your dog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800" i="1" u="sng" dirty="0" smtClean="0">
                <a:solidFill>
                  <a:srgbClr val="C00000"/>
                </a:solidFill>
                <a:latin typeface="Arial Rounded MT Bold" pitchFamily="34" charset="0"/>
              </a:rPr>
              <a:t>has gone bananas!</a:t>
            </a:r>
            <a:endParaRPr lang="en-US" sz="2800" i="1" u="sng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514600" cy="1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6" y="3807949"/>
            <a:ext cx="2546684" cy="190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81600" y="1820406"/>
            <a:ext cx="2286000" cy="3958762"/>
            <a:chOff x="5181600" y="1820406"/>
            <a:chExt cx="2286000" cy="395876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962400"/>
              <a:ext cx="2286000" cy="1816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820406"/>
              <a:ext cx="1524000" cy="1993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52400" y="6019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What’s the meaning?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Your dog is going crazy or having fun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41440" cy="1442674"/>
          </a:xfrm>
        </p:spPr>
        <p:txBody>
          <a:bodyPr/>
          <a:lstStyle/>
          <a:p>
            <a:r>
              <a:rPr lang="en-US" sz="2800" dirty="0" smtClean="0">
                <a:latin typeface="Arial Rounded MT Bold" pitchFamily="34" charset="0"/>
              </a:rPr>
              <a:t>It cost me </a:t>
            </a:r>
            <a:r>
              <a:rPr lang="en-US" sz="2800" i="1" u="sng" dirty="0" smtClean="0">
                <a:solidFill>
                  <a:srgbClr val="C00000"/>
                </a:solidFill>
                <a:latin typeface="Arial Rounded MT Bold" pitchFamily="34" charset="0"/>
              </a:rPr>
              <a:t>an arm and a leg </a:t>
            </a:r>
            <a:r>
              <a:rPr lang="en-US" sz="2800" dirty="0" smtClean="0">
                <a:latin typeface="Arial Rounded MT Bold" pitchFamily="34" charset="0"/>
              </a:rPr>
              <a:t>to buy this </a:t>
            </a:r>
            <a:r>
              <a:rPr lang="en-US" sz="2800" dirty="0" err="1">
                <a:latin typeface="Arial Rounded MT Bold" pitchFamily="34" charset="0"/>
              </a:rPr>
              <a:t>P</a:t>
            </a:r>
            <a:r>
              <a:rPr lang="en-US" sz="2800" dirty="0" err="1" smtClean="0">
                <a:latin typeface="Arial Rounded MT Bold" pitchFamily="34" charset="0"/>
              </a:rPr>
              <a:t>laystation</a:t>
            </a:r>
            <a:r>
              <a:rPr lang="en-US" sz="2800" dirty="0" smtClean="0">
                <a:latin typeface="Arial Rounded MT Bold" pitchFamily="34" charset="0"/>
              </a:rPr>
              <a:t> 3!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038600" cy="226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733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33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019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What’s the meaning?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I spent a lot of money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30237"/>
          </a:xfrm>
        </p:spPr>
        <p:txBody>
          <a:bodyPr/>
          <a:lstStyle/>
          <a:p>
            <a:r>
              <a:rPr lang="en-US" sz="2800" dirty="0" smtClean="0">
                <a:latin typeface="Arial Rounded MT Bold" pitchFamily="34" charset="0"/>
              </a:rPr>
              <a:t>It’s raining </a:t>
            </a:r>
            <a:r>
              <a:rPr lang="en-US" sz="2800" i="1" u="sng" dirty="0" smtClean="0">
                <a:solidFill>
                  <a:srgbClr val="C00000"/>
                </a:solidFill>
                <a:latin typeface="Arial Rounded MT Bold" pitchFamily="34" charset="0"/>
              </a:rPr>
              <a:t>cats and dogs!</a:t>
            </a:r>
            <a:endParaRPr lang="en-US" sz="2800" i="1" u="sng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9453" y="1263317"/>
            <a:ext cx="5771147" cy="2241883"/>
            <a:chOff x="1086853" y="1187117"/>
            <a:chExt cx="6914147" cy="298838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853" y="1187117"/>
              <a:ext cx="2209800" cy="298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381120"/>
              <a:ext cx="1828800" cy="2664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593" y="1727554"/>
              <a:ext cx="2314575" cy="197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72574" y="3733800"/>
            <a:ext cx="5200650" cy="1961147"/>
            <a:chOff x="1047750" y="3657600"/>
            <a:chExt cx="6750834" cy="24765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3657600"/>
              <a:ext cx="1847850" cy="247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657600"/>
              <a:ext cx="1854984" cy="247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000500"/>
              <a:ext cx="2552700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52400" y="6019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What’s the meaning?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It’s a stormy, rainy, windy day!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520</TotalTime>
  <Words>232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Sketchbook</vt:lpstr>
      <vt:lpstr>What is an Idiom?</vt:lpstr>
      <vt:lpstr>An Idiom is……..</vt:lpstr>
      <vt:lpstr>Amelia Bedelia Series</vt:lpstr>
      <vt:lpstr>Amelia Bedelia Books</vt:lpstr>
      <vt:lpstr>Book Written in Her Memory</vt:lpstr>
      <vt:lpstr>More Idioms</vt:lpstr>
      <vt:lpstr>PowerPoint Presentation</vt:lpstr>
      <vt:lpstr>It cost me an arm and a leg to buy this Playstation 3!</vt:lpstr>
      <vt:lpstr>It’s raining cats and dogs!</vt:lpstr>
      <vt:lpstr>Just a bit  More Idioms</vt:lpstr>
      <vt:lpstr>Come Back, Amelia Bedelia</vt:lpstr>
      <vt:lpstr>I will have some cereal with my coffee this morning.</vt:lpstr>
      <vt:lpstr>I would like my hair to be pinned up?</vt:lpstr>
      <vt:lpstr>These letters need stamps.</vt:lpstr>
      <vt:lpstr>Then file these papers.</vt:lpstr>
      <vt:lpstr>Let’s Read!</vt:lpstr>
    </vt:vector>
  </TitlesOfParts>
  <Company>Kamehameha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Idiom?</dc:title>
  <dc:creator>KS User</dc:creator>
  <cp:lastModifiedBy>KS User</cp:lastModifiedBy>
  <cp:revision>44</cp:revision>
  <dcterms:created xsi:type="dcterms:W3CDTF">2012-01-07T00:10:33Z</dcterms:created>
  <dcterms:modified xsi:type="dcterms:W3CDTF">2014-01-22T23:30:50Z</dcterms:modified>
</cp:coreProperties>
</file>