
<file path=[Content_Types].xml><?xml version="1.0" encoding="utf-8"?>
<Types xmlns="http://schemas.openxmlformats.org/package/2006/content-types">
  <Override PartName="/ppt/notesSlides/notesSlide5.xml" ContentType="application/vnd.openxmlformats-officedocument.presentationml.notesSlide+xml"/>
  <Override PartName="/ppt/slideLayouts/slideLayout1.xml" ContentType="application/vnd.openxmlformats-officedocument.presentationml.slideLayout+xml"/>
  <Default Extension="rels" ContentType="application/vnd.openxmlformats-package.relationships+xml"/>
  <Default Extension="jpeg" ContentType="image/jpeg"/>
  <Default Extension="xml" ContentType="application/xml"/>
  <Override PartName="/ppt/slides/slide9.xml" ContentType="application/vnd.openxmlformats-officedocument.presentationml.slide+xml"/>
  <Override PartName="/ppt/notesSlides/notesSlide3.xml" ContentType="application/vnd.openxmlformats-officedocument.presentationml.notes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notesSlides/notesSlide8.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notesSlides/notesSlide6.xml" ContentType="application/vnd.openxmlformats-officedocument.presentationml.notesSlide+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notesSlides/notesSlide4.xml" ContentType="application/vnd.openxmlformats-officedocument.presentationml.notes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notesSlides/notesSlide2.xml" ContentType="application/vnd.openxmlformats-officedocument.presentationml.notesSlide+xml"/>
  <Override PartName="/ppt/handoutMasters/handoutMaster1.xml" ContentType="application/vnd.openxmlformats-officedocument.presentationml.handoutMaster+xml"/>
  <Override PartName="/ppt/slideLayouts/slideLayout7.xml" ContentType="application/vnd.openxmlformats-officedocument.presentationml.slideLayout+xml"/>
  <Override PartName="/ppt/slides/slide6.xml" ContentType="application/vnd.openxmlformats-officedocument.presentationml.slide+xml"/>
  <Override PartName="/ppt/theme/theme3.xml" ContentType="application/vnd.openxmlformats-officedocument.them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notesSlides/notesSlide7.xml" ContentType="application/vnd.openxmlformats-officedocument.presentationml.notesSlide+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r:id="rId1"/>
  </p:sldMasterIdLst>
  <p:notesMasterIdLst>
    <p:notesMasterId r:id="rId11"/>
  </p:notesMasterIdLst>
  <p:handoutMasterIdLst>
    <p:handoutMasterId r:id="rId12"/>
  </p:handoutMasterIdLst>
  <p:sldIdLst>
    <p:sldId id="256" r:id="rId2"/>
    <p:sldId id="263" r:id="rId3"/>
    <p:sldId id="257" r:id="rId4"/>
    <p:sldId id="258" r:id="rId5"/>
    <p:sldId id="259" r:id="rId6"/>
    <p:sldId id="260" r:id="rId7"/>
    <p:sldId id="261" r:id="rId8"/>
    <p:sldId id="262" r:id="rId9"/>
    <p:sldId id="265"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rnWhat="handouts9" frameSlides="1"/>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howOutlineIcons="0">
    <p:restoredLeft sz="15627" autoAdjust="0"/>
    <p:restoredTop sz="92508" autoAdjust="0"/>
  </p:normalViewPr>
  <p:slideViewPr>
    <p:cSldViewPr snapToObjects="1">
      <p:cViewPr varScale="1">
        <p:scale>
          <a:sx n="87" d="100"/>
          <a:sy n="87" d="100"/>
        </p:scale>
        <p:origin x="-960" y="-112"/>
      </p:cViewPr>
      <p:guideLst>
        <p:guide orient="horz" pos="2160"/>
        <p:guide pos="2880"/>
      </p:guideLst>
    </p:cSldViewPr>
  </p:slideViewPr>
  <p:outlineViewPr>
    <p:cViewPr>
      <p:scale>
        <a:sx n="33" d="100"/>
        <a:sy n="33" d="100"/>
      </p:scale>
      <p:origin x="0" y="23248"/>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handoutMaster" Target="handoutMasters/handoutMaster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EA9E58D-2DD9-6E44-8AB2-F69A0F2845C8}" type="datetimeFigureOut">
              <a:rPr lang="en-US" smtClean="0"/>
              <a:pPr/>
              <a:t>11/17/13</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8F4E982-6307-9445-BF8D-47B2F44582C4}" type="slidenum">
              <a:rPr lang="en-US" smtClean="0"/>
              <a:pPr/>
              <a:t>‹#›</a:t>
            </a:fld>
            <a:endParaRPr lang="en-US" dirty="0"/>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600CBDD-33BB-D744-9FF7-5B5F35BF66F4}" type="datetimeFigureOut">
              <a:rPr lang="en-US" smtClean="0"/>
              <a:pPr/>
              <a:t>11/17/13</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00C215C-BB1C-1D49-A995-5D45C6149CC4}" type="slidenum">
              <a:rPr lang="en-US" smtClean="0"/>
              <a:pPr/>
              <a:t>‹#›</a:t>
            </a:fld>
            <a:endParaRPr lang="en-US" dirty="0"/>
          </a:p>
        </p:txBody>
      </p:sp>
    </p:spTree>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dirty="0" smtClean="0"/>
              <a:t>FINISHED</a:t>
            </a:r>
            <a:endParaRPr lang="en-US" sz="1200" b="1" dirty="0"/>
          </a:p>
        </p:txBody>
      </p:sp>
      <p:sp>
        <p:nvSpPr>
          <p:cNvPr id="4" name="Slide Number Placeholder 3"/>
          <p:cNvSpPr>
            <a:spLocks noGrp="1"/>
          </p:cNvSpPr>
          <p:nvPr>
            <p:ph type="sldNum" sz="quarter" idx="10"/>
          </p:nvPr>
        </p:nvSpPr>
        <p:spPr/>
        <p:txBody>
          <a:bodyPr/>
          <a:lstStyle/>
          <a:p>
            <a:fld id="{300C215C-BB1C-1D49-A995-5D45C6149CC4}"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FINISHED</a:t>
            </a:r>
            <a:endParaRPr lang="en-US" b="1" dirty="0"/>
          </a:p>
        </p:txBody>
      </p:sp>
      <p:sp>
        <p:nvSpPr>
          <p:cNvPr id="4" name="Slide Number Placeholder 3"/>
          <p:cNvSpPr>
            <a:spLocks noGrp="1"/>
          </p:cNvSpPr>
          <p:nvPr>
            <p:ph type="sldNum" sz="quarter" idx="10"/>
          </p:nvPr>
        </p:nvSpPr>
        <p:spPr/>
        <p:txBody>
          <a:bodyPr/>
          <a:lstStyle/>
          <a:p>
            <a:fld id="{300C215C-BB1C-1D49-A995-5D45C6149CC4}"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1" dirty="0" smtClean="0"/>
              <a:t>FINISHED</a:t>
            </a:r>
          </a:p>
          <a:p>
            <a:endParaRPr lang="en-US" dirty="0"/>
          </a:p>
        </p:txBody>
      </p:sp>
      <p:sp>
        <p:nvSpPr>
          <p:cNvPr id="4" name="Slide Number Placeholder 3"/>
          <p:cNvSpPr>
            <a:spLocks noGrp="1"/>
          </p:cNvSpPr>
          <p:nvPr>
            <p:ph type="sldNum" sz="quarter" idx="10"/>
          </p:nvPr>
        </p:nvSpPr>
        <p:spPr/>
        <p:txBody>
          <a:bodyPr/>
          <a:lstStyle/>
          <a:p>
            <a:fld id="{300C215C-BB1C-1D49-A995-5D45C6149CC4}"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FINISHED</a:t>
            </a:r>
            <a:endParaRPr lang="en-US" b="1" dirty="0"/>
          </a:p>
        </p:txBody>
      </p:sp>
      <p:sp>
        <p:nvSpPr>
          <p:cNvPr id="4" name="Slide Number Placeholder 3"/>
          <p:cNvSpPr>
            <a:spLocks noGrp="1"/>
          </p:cNvSpPr>
          <p:nvPr>
            <p:ph type="sldNum" sz="quarter" idx="10"/>
          </p:nvPr>
        </p:nvSpPr>
        <p:spPr/>
        <p:txBody>
          <a:bodyPr/>
          <a:lstStyle/>
          <a:p>
            <a:fld id="{300C215C-BB1C-1D49-A995-5D45C6149CC4}"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FINISHED</a:t>
            </a:r>
            <a:endParaRPr lang="en-US" b="1" dirty="0"/>
          </a:p>
        </p:txBody>
      </p:sp>
      <p:sp>
        <p:nvSpPr>
          <p:cNvPr id="4" name="Slide Number Placeholder 3"/>
          <p:cNvSpPr>
            <a:spLocks noGrp="1"/>
          </p:cNvSpPr>
          <p:nvPr>
            <p:ph type="sldNum" sz="quarter" idx="10"/>
          </p:nvPr>
        </p:nvSpPr>
        <p:spPr/>
        <p:txBody>
          <a:bodyPr/>
          <a:lstStyle/>
          <a:p>
            <a:fld id="{300C215C-BB1C-1D49-A995-5D45C6149CC4}"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FINISHED</a:t>
            </a:r>
            <a:endParaRPr lang="en-US" b="1" dirty="0"/>
          </a:p>
        </p:txBody>
      </p:sp>
      <p:sp>
        <p:nvSpPr>
          <p:cNvPr id="4" name="Slide Number Placeholder 3"/>
          <p:cNvSpPr>
            <a:spLocks noGrp="1"/>
          </p:cNvSpPr>
          <p:nvPr>
            <p:ph type="sldNum" sz="quarter" idx="10"/>
          </p:nvPr>
        </p:nvSpPr>
        <p:spPr/>
        <p:txBody>
          <a:bodyPr/>
          <a:lstStyle/>
          <a:p>
            <a:fld id="{300C215C-BB1C-1D49-A995-5D45C6149CC4}" type="slidenum">
              <a:rPr lang="en-US" smtClean="0"/>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dirty="0" smtClean="0">
                <a:solidFill>
                  <a:srgbClr val="0000FF"/>
                </a:solidFill>
              </a:rPr>
              <a:t>FINISHED</a:t>
            </a:r>
            <a:endParaRPr lang="en-US" sz="1200" b="1" dirty="0">
              <a:solidFill>
                <a:srgbClr val="0000FF"/>
              </a:solidFill>
            </a:endParaRPr>
          </a:p>
        </p:txBody>
      </p:sp>
      <p:sp>
        <p:nvSpPr>
          <p:cNvPr id="4" name="Slide Number Placeholder 3"/>
          <p:cNvSpPr>
            <a:spLocks noGrp="1"/>
          </p:cNvSpPr>
          <p:nvPr>
            <p:ph type="sldNum" sz="quarter" idx="10"/>
          </p:nvPr>
        </p:nvSpPr>
        <p:spPr/>
        <p:txBody>
          <a:bodyPr/>
          <a:lstStyle/>
          <a:p>
            <a:fld id="{300C215C-BB1C-1D49-A995-5D45C6149CC4}" type="slidenum">
              <a:rPr lang="en-US" smtClean="0"/>
              <a:pPr/>
              <a:t>8</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00C215C-BB1C-1D49-A995-5D45C6149CC4}"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0D69A2DD-7E11-4B4D-952E-79EC7504726F}" type="datetime1">
              <a:rPr lang="en-US" smtClean="0"/>
              <a:pPr/>
              <a:t>11/17/13</a:t>
            </a:fld>
            <a:endParaRPr lang="en-US" dirty="0"/>
          </a:p>
        </p:txBody>
      </p:sp>
      <p:sp>
        <p:nvSpPr>
          <p:cNvPr id="17" name="Footer Placeholder 16"/>
          <p:cNvSpPr>
            <a:spLocks noGrp="1"/>
          </p:cNvSpPr>
          <p:nvPr>
            <p:ph type="ftr" sz="quarter" idx="11"/>
          </p:nvPr>
        </p:nvSpPr>
        <p:spPr/>
        <p:txBody>
          <a:bodyPr/>
          <a:lstStyle/>
          <a:p>
            <a:r>
              <a:rPr lang="en-US" dirty="0" smtClean="0"/>
              <a:t>Exponent Laws</a:t>
            </a:r>
            <a:endParaRPr lang="en-US" dirty="0"/>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69E29E33-B620-47F9-BB04-8846C2A5AFCC}" type="slidenum">
              <a:rPr kumimoji="0" lang="en-US" smtClean="0"/>
              <a:pPr/>
              <a:t>‹#›</a:t>
            </a:fld>
            <a:endParaRPr kumimoji="0" lang="en-US" dirty="0"/>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transition spd="slow">
    <p:dissolve/>
  </p:transition>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D98876D-0ADD-7248-A141-93C7EC49118E}" type="datetime1">
              <a:rPr lang="en-US" smtClean="0"/>
              <a:pPr/>
              <a:t>11/17/13</a:t>
            </a:fld>
            <a:endParaRPr lang="en-US" dirty="0"/>
          </a:p>
        </p:txBody>
      </p:sp>
      <p:sp>
        <p:nvSpPr>
          <p:cNvPr id="5" name="Footer Placeholder 4"/>
          <p:cNvSpPr>
            <a:spLocks noGrp="1"/>
          </p:cNvSpPr>
          <p:nvPr>
            <p:ph type="ftr" sz="quarter" idx="11"/>
          </p:nvPr>
        </p:nvSpPr>
        <p:spPr/>
        <p:txBody>
          <a:bodyPr/>
          <a:lstStyle/>
          <a:p>
            <a:r>
              <a:rPr lang="en-US" dirty="0" smtClean="0"/>
              <a:t>Exponent Laws</a:t>
            </a:r>
            <a:endParaRPr lang="en-US" dirty="0"/>
          </a:p>
        </p:txBody>
      </p:sp>
      <p:sp>
        <p:nvSpPr>
          <p:cNvPr id="6" name="Slide Number Placeholder 5"/>
          <p:cNvSpPr>
            <a:spLocks noGrp="1"/>
          </p:cNvSpPr>
          <p:nvPr>
            <p:ph type="sldNum" sz="quarter" idx="12"/>
          </p:nvPr>
        </p:nvSpPr>
        <p:spPr/>
        <p:txBody>
          <a:bodyPr/>
          <a:lstStyle/>
          <a:p>
            <a:fld id="{4790F3A9-A1B1-BB44-B105-C33642A8D119}"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transition spd="slow">
    <p:dissolve/>
  </p:transition>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Slide Number Placeholder 5"/>
          <p:cNvSpPr>
            <a:spLocks noGrp="1"/>
          </p:cNvSpPr>
          <p:nvPr>
            <p:ph type="sldNum" sz="quarter" idx="12"/>
          </p:nvPr>
        </p:nvSpPr>
        <p:spPr>
          <a:xfrm>
            <a:off x="6915912" y="3009901"/>
            <a:ext cx="457200" cy="441325"/>
          </a:xfrm>
        </p:spPr>
        <p:txBody>
          <a:bodyPr/>
          <a:lstStyle/>
          <a:p>
            <a:fld id="{4790F3A9-A1B1-BB44-B105-C33642A8D119}" type="slidenum">
              <a:rPr lang="en-US" smtClean="0"/>
              <a:pPr/>
              <a:t>‹#›</a:t>
            </a:fld>
            <a:endParaRPr lang="en-US" dirty="0"/>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73A6DCE-FFFB-4B45-AFE4-20FAA9ED2141}" type="datetime1">
              <a:rPr lang="en-US" smtClean="0"/>
              <a:pPr/>
              <a:t>11/17/13</a:t>
            </a:fld>
            <a:endParaRPr lang="en-US" dirty="0"/>
          </a:p>
        </p:txBody>
      </p:sp>
      <p:sp>
        <p:nvSpPr>
          <p:cNvPr id="5" name="Footer Placeholder 4"/>
          <p:cNvSpPr>
            <a:spLocks noGrp="1"/>
          </p:cNvSpPr>
          <p:nvPr>
            <p:ph type="ftr" sz="quarter" idx="11"/>
          </p:nvPr>
        </p:nvSpPr>
        <p:spPr/>
        <p:txBody>
          <a:bodyPr/>
          <a:lstStyle/>
          <a:p>
            <a:r>
              <a:rPr lang="en-US" dirty="0" smtClean="0"/>
              <a:t>Exponent Laws</a:t>
            </a:r>
            <a:endParaRPr lang="en-US" dirty="0"/>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transition spd="slow">
    <p:dissolve/>
  </p:transition>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0D62DA00-D24B-4748-B25C-38F2CED746C7}" type="datetime1">
              <a:rPr lang="en-US" smtClean="0"/>
              <a:pPr/>
              <a:t>11/17/13</a:t>
            </a:fld>
            <a:endParaRPr lang="en-US" dirty="0"/>
          </a:p>
        </p:txBody>
      </p:sp>
      <p:sp>
        <p:nvSpPr>
          <p:cNvPr id="5" name="Footer Placeholder 4"/>
          <p:cNvSpPr>
            <a:spLocks noGrp="1"/>
          </p:cNvSpPr>
          <p:nvPr>
            <p:ph type="ftr" sz="quarter" idx="11"/>
          </p:nvPr>
        </p:nvSpPr>
        <p:spPr/>
        <p:txBody>
          <a:bodyPr/>
          <a:lstStyle/>
          <a:p>
            <a:r>
              <a:rPr lang="en-US" dirty="0" smtClean="0"/>
              <a:t>Exponent Laws</a:t>
            </a:r>
            <a:endParaRPr lang="en-US" dirty="0"/>
          </a:p>
        </p:txBody>
      </p:sp>
      <p:sp>
        <p:nvSpPr>
          <p:cNvPr id="6" name="Slide Number Placeholder 5"/>
          <p:cNvSpPr>
            <a:spLocks noGrp="1"/>
          </p:cNvSpPr>
          <p:nvPr>
            <p:ph type="sldNum" sz="quarter" idx="12"/>
          </p:nvPr>
        </p:nvSpPr>
        <p:spPr>
          <a:xfrm>
            <a:off x="4361688" y="1026372"/>
            <a:ext cx="457200" cy="441325"/>
          </a:xfrm>
        </p:spPr>
        <p:txBody>
          <a:bodyPr/>
          <a:lstStyle/>
          <a:p>
            <a:fld id="{4790F3A9-A1B1-BB44-B105-C33642A8D119}" type="slidenum">
              <a:rPr lang="en-US" smtClean="0"/>
              <a:pPr/>
              <a:t>‹#›</a:t>
            </a:fld>
            <a:endParaRPr lang="en-US" dirty="0"/>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transition spd="slow">
    <p:dissolve/>
  </p:transition>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r>
              <a:rPr lang="en-US" dirty="0" smtClean="0"/>
              <a:t>Exponent Laws</a:t>
            </a:r>
            <a:endParaRPr lang="en-US" dirty="0"/>
          </a:p>
        </p:txBody>
      </p:sp>
      <p:sp>
        <p:nvSpPr>
          <p:cNvPr id="4" name="Date Placeholder 3"/>
          <p:cNvSpPr>
            <a:spLocks noGrp="1"/>
          </p:cNvSpPr>
          <p:nvPr>
            <p:ph type="dt" sz="half" idx="10"/>
          </p:nvPr>
        </p:nvSpPr>
        <p:spPr/>
        <p:txBody>
          <a:bodyPr/>
          <a:lstStyle/>
          <a:p>
            <a:fld id="{E0E9938A-285D-CF4B-B5C7-708B96797238}" type="datetime1">
              <a:rPr lang="en-US" smtClean="0"/>
              <a:pPr/>
              <a:t>11/17/13</a:t>
            </a:fld>
            <a:endParaRPr lang="en-US" dirty="0"/>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4790F3A9-A1B1-BB44-B105-C33642A8D119}" type="slidenum">
              <a:rPr lang="en-US" smtClean="0"/>
              <a:pPr/>
              <a:t>‹#›</a:t>
            </a:fld>
            <a:endParaRPr lang="en-US" dirty="0"/>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transition spd="slow">
    <p:dissolve/>
  </p:transition>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4C3615CA-253C-BF42-8789-1457C79D7E6B}" type="datetime1">
              <a:rPr lang="en-US" smtClean="0"/>
              <a:pPr/>
              <a:t>11/17/13</a:t>
            </a:fld>
            <a:endParaRPr lang="en-US" dirty="0"/>
          </a:p>
        </p:txBody>
      </p:sp>
      <p:sp>
        <p:nvSpPr>
          <p:cNvPr id="6" name="Footer Placeholder 5"/>
          <p:cNvSpPr>
            <a:spLocks noGrp="1"/>
          </p:cNvSpPr>
          <p:nvPr>
            <p:ph type="ftr" sz="quarter" idx="11"/>
          </p:nvPr>
        </p:nvSpPr>
        <p:spPr/>
        <p:txBody>
          <a:bodyPr/>
          <a:lstStyle/>
          <a:p>
            <a:r>
              <a:rPr lang="en-US" dirty="0" smtClean="0"/>
              <a:t>Exponent Laws</a:t>
            </a:r>
            <a:endParaRPr lang="en-US" dirty="0"/>
          </a:p>
        </p:txBody>
      </p:sp>
      <p:sp>
        <p:nvSpPr>
          <p:cNvPr id="7" name="Slide Number Placeholder 6"/>
          <p:cNvSpPr>
            <a:spLocks noGrp="1"/>
          </p:cNvSpPr>
          <p:nvPr>
            <p:ph type="sldNum" sz="quarter" idx="12"/>
          </p:nvPr>
        </p:nvSpPr>
        <p:spPr/>
        <p:txBody>
          <a:bodyPr/>
          <a:lstStyle/>
          <a:p>
            <a:fld id="{4790F3A9-A1B1-BB44-B105-C33642A8D119}" type="slidenum">
              <a:rPr lang="en-US" smtClean="0"/>
              <a:pPr/>
              <a:t>‹#›</a:t>
            </a:fld>
            <a:endParaRPr lang="en-US" dirty="0"/>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transition spd="slow">
    <p:dissolve/>
  </p:transition>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0BCB6B50-6A34-9549-9600-27B95101C5E0}" type="datetime1">
              <a:rPr lang="en-US" smtClean="0"/>
              <a:pPr/>
              <a:t>11/17/13</a:t>
            </a:fld>
            <a:endParaRPr lang="en-US" dirty="0"/>
          </a:p>
        </p:txBody>
      </p:sp>
      <p:sp>
        <p:nvSpPr>
          <p:cNvPr id="8" name="Footer Placeholder 7"/>
          <p:cNvSpPr>
            <a:spLocks noGrp="1"/>
          </p:cNvSpPr>
          <p:nvPr>
            <p:ph type="ftr" sz="quarter" idx="11"/>
          </p:nvPr>
        </p:nvSpPr>
        <p:spPr>
          <a:xfrm>
            <a:off x="304800" y="6409944"/>
            <a:ext cx="3581400" cy="365760"/>
          </a:xfrm>
        </p:spPr>
        <p:txBody>
          <a:bodyPr/>
          <a:lstStyle/>
          <a:p>
            <a:r>
              <a:rPr lang="en-US" dirty="0" smtClean="0"/>
              <a:t>Exponent Laws</a:t>
            </a:r>
            <a:endParaRPr lang="en-US" dirty="0"/>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4790F3A9-A1B1-BB44-B105-C33642A8D119}" type="slidenum">
              <a:rPr lang="en-US" smtClean="0"/>
              <a:pPr/>
              <a:t>‹#›</a:t>
            </a:fld>
            <a:endParaRPr lang="en-US" dirty="0"/>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transition spd="slow">
    <p:dissolve/>
  </p:transition>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056584B-2F11-6F44-AEA1-B2BB080C6D7B}" type="datetime1">
              <a:rPr lang="en-US" smtClean="0"/>
              <a:pPr/>
              <a:t>11/17/13</a:t>
            </a:fld>
            <a:endParaRPr lang="en-US" dirty="0"/>
          </a:p>
        </p:txBody>
      </p:sp>
      <p:sp>
        <p:nvSpPr>
          <p:cNvPr id="4" name="Footer Placeholder 3"/>
          <p:cNvSpPr>
            <a:spLocks noGrp="1"/>
          </p:cNvSpPr>
          <p:nvPr>
            <p:ph type="ftr" sz="quarter" idx="11"/>
          </p:nvPr>
        </p:nvSpPr>
        <p:spPr/>
        <p:txBody>
          <a:bodyPr/>
          <a:lstStyle/>
          <a:p>
            <a:r>
              <a:rPr lang="en-US" dirty="0" smtClean="0"/>
              <a:t>Exponent Laws</a:t>
            </a:r>
            <a:endParaRPr lang="en-US" dirty="0"/>
          </a:p>
        </p:txBody>
      </p:sp>
      <p:sp>
        <p:nvSpPr>
          <p:cNvPr id="5" name="Slide Number Placeholder 4"/>
          <p:cNvSpPr>
            <a:spLocks noGrp="1"/>
          </p:cNvSpPr>
          <p:nvPr>
            <p:ph type="sldNum" sz="quarter" idx="12"/>
          </p:nvPr>
        </p:nvSpPr>
        <p:spPr>
          <a:xfrm>
            <a:off x="4343400" y="1036020"/>
            <a:ext cx="457200" cy="441325"/>
          </a:xfrm>
        </p:spPr>
        <p:txBody>
          <a:bodyPr/>
          <a:lstStyle/>
          <a:p>
            <a:fld id="{4790F3A9-A1B1-BB44-B105-C33642A8D119}" type="slidenum">
              <a:rPr lang="en-US" smtClean="0"/>
              <a:pPr/>
              <a:t>‹#›</a:t>
            </a:fld>
            <a:endParaRPr lang="en-US" dirty="0"/>
          </a:p>
        </p:txBody>
      </p:sp>
    </p:spTree>
  </p:cSld>
  <p:clrMapOvr>
    <a:masterClrMapping/>
  </p:clrMapOvr>
  <p:transition spd="slow">
    <p:dissolve/>
  </p:transition>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2371978E-E911-5548-9B32-64C4E8210D41}" type="datetime1">
              <a:rPr lang="en-US" smtClean="0"/>
              <a:pPr/>
              <a:t>11/17/13</a:t>
            </a:fld>
            <a:endParaRPr lang="en-US" dirty="0"/>
          </a:p>
        </p:txBody>
      </p:sp>
      <p:sp>
        <p:nvSpPr>
          <p:cNvPr id="3" name="Footer Placeholder 2"/>
          <p:cNvSpPr>
            <a:spLocks noGrp="1"/>
          </p:cNvSpPr>
          <p:nvPr>
            <p:ph type="ftr" sz="quarter" idx="11"/>
          </p:nvPr>
        </p:nvSpPr>
        <p:spPr/>
        <p:txBody>
          <a:bodyPr/>
          <a:lstStyle/>
          <a:p>
            <a:r>
              <a:rPr lang="en-US" dirty="0" smtClean="0"/>
              <a:t>Exponent Laws</a:t>
            </a:r>
            <a:endParaRPr lang="en-US" dirty="0"/>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4790F3A9-A1B1-BB44-B105-C33642A8D119}" type="slidenum">
              <a:rPr lang="en-US" smtClean="0"/>
              <a:pPr/>
              <a:t>‹#›</a:t>
            </a:fld>
            <a:endParaRPr lang="en-US" dirty="0"/>
          </a:p>
        </p:txBody>
      </p:sp>
    </p:spTree>
  </p:cSld>
  <p:clrMapOvr>
    <a:masterClrMapping/>
  </p:clrMapOvr>
  <p:transition spd="slow">
    <p:dissolve/>
  </p:transition>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69E29E33-B620-47F9-BB04-8846C2A5AFCC}" type="slidenum">
              <a:rPr kumimoji="0" lang="en-US" smtClean="0"/>
              <a:pPr/>
              <a:t>‹#›</a:t>
            </a:fld>
            <a:endParaRPr kumimoji="0" lang="en-US" dirty="0"/>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Date Placeholder 4"/>
          <p:cNvSpPr>
            <a:spLocks noGrp="1"/>
          </p:cNvSpPr>
          <p:nvPr>
            <p:ph type="dt" sz="half" idx="10"/>
          </p:nvPr>
        </p:nvSpPr>
        <p:spPr/>
        <p:txBody>
          <a:bodyPr/>
          <a:lstStyle/>
          <a:p>
            <a:fld id="{B1AC1580-DC5F-414E-B40E-7BF262243EB5}" type="datetime1">
              <a:rPr lang="en-US" smtClean="0"/>
              <a:pPr/>
              <a:t>11/17/13</a:t>
            </a:fld>
            <a:endParaRPr lang="en-US" dirty="0"/>
          </a:p>
        </p:txBody>
      </p:sp>
      <p:sp>
        <p:nvSpPr>
          <p:cNvPr id="6" name="Footer Placeholder 5"/>
          <p:cNvSpPr>
            <a:spLocks noGrp="1"/>
          </p:cNvSpPr>
          <p:nvPr>
            <p:ph type="ftr" sz="quarter" idx="11"/>
          </p:nvPr>
        </p:nvSpPr>
        <p:spPr>
          <a:xfrm>
            <a:off x="301752" y="6410848"/>
            <a:ext cx="3383280" cy="365760"/>
          </a:xfrm>
        </p:spPr>
        <p:txBody>
          <a:bodyPr/>
          <a:lstStyle/>
          <a:p>
            <a:r>
              <a:rPr lang="en-US" dirty="0" smtClean="0"/>
              <a:t>Exponent Laws</a:t>
            </a:r>
            <a:endParaRPr lang="en-US" dirty="0"/>
          </a:p>
        </p:txBody>
      </p:sp>
    </p:spTree>
  </p:cSld>
  <p:clrMapOvr>
    <a:overrideClrMapping bg1="lt1" tx1="dk1" bg2="lt2" tx2="dk2" accent1="accent1" accent2="accent2" accent3="accent3" accent4="accent4" accent5="accent5" accent6="accent6" hlink="hlink" folHlink="folHlink"/>
  </p:clrMapOvr>
  <p:transition spd="slow">
    <p:dissolve/>
  </p:transition>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Slide Number Placeholder 6"/>
          <p:cNvSpPr>
            <a:spLocks noGrp="1"/>
          </p:cNvSpPr>
          <p:nvPr>
            <p:ph type="sldNum" sz="quarter" idx="12"/>
          </p:nvPr>
        </p:nvSpPr>
        <p:spPr>
          <a:xfrm>
            <a:off x="1371600" y="312738"/>
            <a:ext cx="457200" cy="441325"/>
          </a:xfrm>
        </p:spPr>
        <p:txBody>
          <a:bodyPr/>
          <a:lstStyle/>
          <a:p>
            <a:fld id="{4790F3A9-A1B1-BB44-B105-C33642A8D119}" type="slidenum">
              <a:rPr lang="en-US" smtClean="0"/>
              <a:pPr/>
              <a:t>‹#›</a:t>
            </a:fld>
            <a:endParaRPr lang="en-US" dirty="0"/>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Date Placeholder 4"/>
          <p:cNvSpPr>
            <a:spLocks noGrp="1"/>
          </p:cNvSpPr>
          <p:nvPr>
            <p:ph type="dt" sz="half" idx="10"/>
          </p:nvPr>
        </p:nvSpPr>
        <p:spPr>
          <a:xfrm>
            <a:off x="5788152" y="6404984"/>
            <a:ext cx="3044952" cy="365760"/>
          </a:xfrm>
        </p:spPr>
        <p:txBody>
          <a:bodyPr/>
          <a:lstStyle/>
          <a:p>
            <a:fld id="{A5E8E436-53D0-144C-B4C1-82715C8BD236}" type="datetime1">
              <a:rPr lang="en-US" smtClean="0"/>
              <a:pPr/>
              <a:t>11/17/13</a:t>
            </a:fld>
            <a:endParaRPr lang="en-US" dirty="0"/>
          </a:p>
        </p:txBody>
      </p:sp>
      <p:sp>
        <p:nvSpPr>
          <p:cNvPr id="6" name="Footer Placeholder 5"/>
          <p:cNvSpPr>
            <a:spLocks noGrp="1"/>
          </p:cNvSpPr>
          <p:nvPr>
            <p:ph type="ftr" sz="quarter" idx="11"/>
          </p:nvPr>
        </p:nvSpPr>
        <p:spPr>
          <a:xfrm>
            <a:off x="301752" y="6410848"/>
            <a:ext cx="3584448" cy="365760"/>
          </a:xfrm>
        </p:spPr>
        <p:txBody>
          <a:bodyPr/>
          <a:lstStyle/>
          <a:p>
            <a:r>
              <a:rPr lang="en-US" dirty="0" smtClean="0"/>
              <a:t>Exponent Laws</a:t>
            </a:r>
            <a:endParaRPr lang="en-US" dirty="0"/>
          </a:p>
        </p:txBody>
      </p:sp>
    </p:spTree>
  </p:cSld>
  <p:clrMapOvr>
    <a:masterClrMapping/>
  </p:clrMapOvr>
  <p:transition spd="slow">
    <p:dissolve/>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BF896435-7ED9-484C-9DCA-EE4E1827BEC5}" type="datetime1">
              <a:rPr lang="en-US" smtClean="0"/>
              <a:pPr/>
              <a:t>11/17/13</a:t>
            </a:fld>
            <a:endParaRPr lang="en-US" dirty="0"/>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r>
              <a:rPr lang="en-US" dirty="0" smtClean="0"/>
              <a:t>Exponent Laws</a:t>
            </a:r>
            <a:endParaRPr lang="en-US" dirty="0"/>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4790F3A9-A1B1-BB44-B105-C33642A8D119}" type="slidenum">
              <a:rPr lang="en-US" smtClean="0"/>
              <a:pPr/>
              <a:t>‹#›</a:t>
            </a:fld>
            <a:endParaRPr lang="en-US" dirty="0"/>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r:id="rId1"/>
    <p:sldLayoutId r:id="rId2"/>
    <p:sldLayoutId r:id="rId3"/>
    <p:sldLayoutId r:id="rId4"/>
    <p:sldLayoutId r:id="rId5"/>
    <p:sldLayoutId r:id="rId6"/>
    <p:sldLayoutId r:id="rId7"/>
    <p:sldLayoutId r:id="rId8"/>
    <p:sldLayoutId r:id="rId9"/>
    <p:sldLayoutId r:id="rId10"/>
    <p:sldLayoutId r:id="rId11"/>
  </p:sldLayoutIdLst>
  <p:transition spd="slow">
    <p:dissolve/>
  </p:transition>
  <p:hf hdr="0" dt="0"/>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 name="Subtitle 7"/>
          <p:cNvSpPr>
            <a:spLocks noGrp="1"/>
          </p:cNvSpPr>
          <p:nvPr>
            <p:ph type="subTitle" idx="1"/>
          </p:nvPr>
        </p:nvSpPr>
        <p:spPr>
          <a:xfrm>
            <a:off x="1371600" y="2199450"/>
            <a:ext cx="6400800" cy="4658550"/>
          </a:xfrm>
        </p:spPr>
        <p:txBody>
          <a:bodyPr>
            <a:normAutofit/>
          </a:bodyPr>
          <a:lstStyle/>
          <a:p>
            <a:endParaRPr lang="en-US" cap="none" dirty="0" smtClean="0"/>
          </a:p>
          <a:p>
            <a:endParaRPr lang="en-US" b="0" cap="none" dirty="0" smtClean="0"/>
          </a:p>
          <a:p>
            <a:pPr>
              <a:spcAft>
                <a:spcPts val="600"/>
              </a:spcAft>
            </a:pPr>
            <a:r>
              <a:rPr lang="en-US" sz="1500" b="0" dirty="0" smtClean="0"/>
              <a:t>Table of contents</a:t>
            </a:r>
          </a:p>
          <a:p>
            <a:pPr marL="342900" indent="-342900">
              <a:spcAft>
                <a:spcPts val="600"/>
              </a:spcAft>
              <a:buFont typeface="+mj-lt"/>
              <a:buAutoNum type="arabicPeriod"/>
            </a:pPr>
            <a:r>
              <a:rPr lang="en-US" sz="1500" b="0" cap="none" dirty="0" smtClean="0"/>
              <a:t>Title Page</a:t>
            </a:r>
          </a:p>
          <a:p>
            <a:pPr marL="342900" indent="-342900">
              <a:spcAft>
                <a:spcPts val="600"/>
              </a:spcAft>
              <a:buFont typeface="+mj-lt"/>
              <a:buAutoNum type="arabicPeriod"/>
            </a:pPr>
            <a:r>
              <a:rPr lang="en-US" sz="1500" b="0" cap="none" dirty="0" smtClean="0"/>
              <a:t>Introduction to Lesson</a:t>
            </a:r>
          </a:p>
          <a:p>
            <a:pPr marL="342900" indent="-342900">
              <a:spcAft>
                <a:spcPts val="600"/>
              </a:spcAft>
              <a:buFont typeface="+mj-lt"/>
              <a:buAutoNum type="arabicPeriod"/>
            </a:pPr>
            <a:r>
              <a:rPr lang="en-US" sz="1500" b="0" cap="none" dirty="0" smtClean="0"/>
              <a:t>Zero Power Law </a:t>
            </a:r>
          </a:p>
          <a:p>
            <a:pPr marL="342900" indent="-342900">
              <a:spcAft>
                <a:spcPts val="600"/>
              </a:spcAft>
              <a:buFont typeface="+mj-lt"/>
              <a:buAutoNum type="arabicPeriod"/>
            </a:pPr>
            <a:r>
              <a:rPr lang="en-US" sz="1500" b="0" cap="none" dirty="0" smtClean="0"/>
              <a:t>First Power Law </a:t>
            </a:r>
          </a:p>
          <a:p>
            <a:pPr marL="342900" indent="-342900">
              <a:spcAft>
                <a:spcPts val="600"/>
              </a:spcAft>
              <a:buFont typeface="+mj-lt"/>
              <a:buAutoNum type="arabicPeriod"/>
            </a:pPr>
            <a:r>
              <a:rPr lang="en-US" sz="1500" b="0" cap="none" dirty="0" smtClean="0"/>
              <a:t>Negative Exponent Law</a:t>
            </a:r>
          </a:p>
          <a:p>
            <a:pPr marL="342900" indent="-342900">
              <a:spcAft>
                <a:spcPts val="600"/>
              </a:spcAft>
              <a:buFont typeface="+mj-lt"/>
              <a:buAutoNum type="arabicPeriod"/>
            </a:pPr>
            <a:r>
              <a:rPr lang="en-US" sz="1500" b="0" cap="none" dirty="0" smtClean="0"/>
              <a:t>MA Law</a:t>
            </a:r>
          </a:p>
          <a:p>
            <a:pPr marL="342900" indent="-342900">
              <a:spcAft>
                <a:spcPts val="600"/>
              </a:spcAft>
              <a:buFont typeface="+mj-lt"/>
              <a:buAutoNum type="arabicPeriod"/>
            </a:pPr>
            <a:r>
              <a:rPr lang="en-US" sz="1500" b="0" cap="none" dirty="0" smtClean="0"/>
              <a:t>DS Law</a:t>
            </a:r>
          </a:p>
          <a:p>
            <a:pPr marL="342900" indent="-342900">
              <a:spcAft>
                <a:spcPts val="600"/>
              </a:spcAft>
              <a:buFont typeface="+mj-lt"/>
              <a:buAutoNum type="arabicPeriod"/>
            </a:pPr>
            <a:r>
              <a:rPr lang="en-US" sz="1500" b="0" cap="none" dirty="0" smtClean="0"/>
              <a:t>PM Law</a:t>
            </a:r>
          </a:p>
          <a:p>
            <a:pPr marL="342900" indent="-342900">
              <a:spcAft>
                <a:spcPts val="600"/>
              </a:spcAft>
              <a:buFont typeface="+mj-lt"/>
              <a:buAutoNum type="arabicPeriod"/>
            </a:pPr>
            <a:r>
              <a:rPr lang="en-US" sz="1500" b="0" cap="none" dirty="0" smtClean="0"/>
              <a:t>Answer Key  </a:t>
            </a:r>
          </a:p>
          <a:p>
            <a:r>
              <a:rPr lang="en-US" sz="1400" dirty="0" smtClean="0"/>
              <a:t>  </a:t>
            </a:r>
            <a:endParaRPr lang="en-US" sz="1400" dirty="0"/>
          </a:p>
        </p:txBody>
      </p:sp>
      <p:sp>
        <p:nvSpPr>
          <p:cNvPr id="2" name="Title 1"/>
          <p:cNvSpPr>
            <a:spLocks noGrp="1"/>
          </p:cNvSpPr>
          <p:nvPr>
            <p:ph type="ctrTitle"/>
          </p:nvPr>
        </p:nvSpPr>
        <p:spPr/>
        <p:txBody>
          <a:bodyPr>
            <a:noAutofit/>
          </a:bodyPr>
          <a:lstStyle/>
          <a:p>
            <a:r>
              <a:rPr lang="en-US" sz="7200" dirty="0" smtClean="0"/>
              <a:t>Exponent Laws</a:t>
            </a:r>
            <a:endParaRPr lang="en-US" sz="7200" dirty="0"/>
          </a:p>
        </p:txBody>
      </p:sp>
      <p:sp>
        <p:nvSpPr>
          <p:cNvPr id="4" name="Slide Number Placeholder 3"/>
          <p:cNvSpPr>
            <a:spLocks noGrp="1"/>
          </p:cNvSpPr>
          <p:nvPr>
            <p:ph type="sldNum" sz="quarter" idx="12"/>
          </p:nvPr>
        </p:nvSpPr>
        <p:spPr/>
        <p:txBody>
          <a:bodyPr/>
          <a:lstStyle/>
          <a:p>
            <a:fld id="{69E29E33-B620-47F9-BB04-8846C2A5AFCC}" type="slidenum">
              <a:rPr kumimoji="0" lang="en-US" smtClean="0"/>
              <a:pPr/>
              <a:t>1</a:t>
            </a:fld>
            <a:endParaRPr kumimoji="0" lang="en-US" dirty="0"/>
          </a:p>
        </p:txBody>
      </p:sp>
      <p:sp>
        <p:nvSpPr>
          <p:cNvPr id="6" name="Footer Placeholder 5"/>
          <p:cNvSpPr>
            <a:spLocks noGrp="1"/>
          </p:cNvSpPr>
          <p:nvPr>
            <p:ph type="ftr" sz="quarter" idx="11"/>
          </p:nvPr>
        </p:nvSpPr>
        <p:spPr/>
        <p:txBody>
          <a:bodyPr/>
          <a:lstStyle/>
          <a:p>
            <a:r>
              <a:rPr lang="en-US" dirty="0" smtClean="0"/>
              <a:t>Tayler Siminski #17 2A</a:t>
            </a:r>
            <a:endParaRPr lang="en-US" dirty="0"/>
          </a:p>
        </p:txBody>
      </p:sp>
    </p:spTree>
  </p:cSld>
  <p:clrMapOvr>
    <a:masterClrMapping/>
  </p:clrMapOvr>
  <p:transition spd="slow">
    <p:newsflash/>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Text Placeholder 2"/>
          <p:cNvSpPr>
            <a:spLocks noGrp="1"/>
          </p:cNvSpPr>
          <p:nvPr>
            <p:ph type="body" idx="2"/>
          </p:nvPr>
        </p:nvSpPr>
        <p:spPr/>
        <p:txBody>
          <a:bodyPr>
            <a:normAutofit/>
          </a:bodyPr>
          <a:lstStyle/>
          <a:p>
            <a:r>
              <a:rPr lang="en-US" sz="2400" dirty="0" smtClean="0"/>
              <a:t>Overview of exponent laws presentation </a:t>
            </a:r>
            <a:endParaRPr lang="en-US" sz="2400" dirty="0"/>
          </a:p>
        </p:txBody>
      </p:sp>
      <p:sp>
        <p:nvSpPr>
          <p:cNvPr id="4" name="Content Placeholder 3"/>
          <p:cNvSpPr>
            <a:spLocks noGrp="1"/>
          </p:cNvSpPr>
          <p:nvPr>
            <p:ph sz="quarter" idx="1"/>
          </p:nvPr>
        </p:nvSpPr>
        <p:spPr>
          <a:xfrm>
            <a:off x="3124200" y="685800"/>
            <a:ext cx="5638800" cy="5867400"/>
          </a:xfrm>
        </p:spPr>
        <p:txBody>
          <a:bodyPr>
            <a:normAutofit/>
          </a:bodyPr>
          <a:lstStyle/>
          <a:p>
            <a:pPr algn="ctr">
              <a:spcAft>
                <a:spcPts val="1200"/>
              </a:spcAft>
              <a:buNone/>
            </a:pPr>
            <a:r>
              <a:rPr lang="en-US" b="1" dirty="0" smtClean="0"/>
              <a:t>Purpose of Presentation</a:t>
            </a:r>
          </a:p>
          <a:p>
            <a:pPr algn="ctr">
              <a:spcAft>
                <a:spcPts val="1200"/>
              </a:spcAft>
              <a:buNone/>
            </a:pPr>
            <a:r>
              <a:rPr lang="en-US" dirty="0" smtClean="0"/>
              <a:t>	In this PowerPoint we will cover the basic exponent laws and learn  how to properly apply them to given situations. At the end of the presentation an answer key will be provided to check your answers for the practice problems. Good luck and have fun learning! </a:t>
            </a:r>
            <a:endParaRPr lang="en-US" dirty="0"/>
          </a:p>
        </p:txBody>
      </p:sp>
      <p:sp>
        <p:nvSpPr>
          <p:cNvPr id="5" name="Slide Number Placeholder 4"/>
          <p:cNvSpPr>
            <a:spLocks noGrp="1"/>
          </p:cNvSpPr>
          <p:nvPr>
            <p:ph type="sldNum" sz="quarter" idx="12"/>
          </p:nvPr>
        </p:nvSpPr>
        <p:spPr/>
        <p:txBody>
          <a:bodyPr/>
          <a:lstStyle/>
          <a:p>
            <a:fld id="{69E29E33-B620-47F9-BB04-8846C2A5AFCC}" type="slidenum">
              <a:rPr kumimoji="0" lang="en-US" smtClean="0"/>
              <a:pPr/>
              <a:t>2</a:t>
            </a:fld>
            <a:endParaRPr kumimoji="0" lang="en-US" dirty="0"/>
          </a:p>
        </p:txBody>
      </p:sp>
    </p:spTree>
  </p:cSld>
  <p:clrMapOvr>
    <a:masterClrMapping/>
  </p:clrMapOvr>
  <p:transition spd="slow">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Zero Power Law</a:t>
            </a:r>
            <a:endParaRPr lang="en-US" dirty="0"/>
          </a:p>
        </p:txBody>
      </p:sp>
      <p:sp>
        <p:nvSpPr>
          <p:cNvPr id="18" name="Text Placeholder 17"/>
          <p:cNvSpPr>
            <a:spLocks noGrp="1"/>
          </p:cNvSpPr>
          <p:nvPr>
            <p:ph type="body" idx="2"/>
          </p:nvPr>
        </p:nvSpPr>
        <p:spPr/>
        <p:txBody>
          <a:bodyPr>
            <a:normAutofit/>
          </a:bodyPr>
          <a:lstStyle/>
          <a:p>
            <a:pPr>
              <a:spcAft>
                <a:spcPts val="400"/>
              </a:spcAft>
            </a:pPr>
            <a:r>
              <a:rPr lang="en-US" sz="2400" dirty="0" smtClean="0"/>
              <a:t>Rule: Any number raised to the </a:t>
            </a:r>
            <a:r>
              <a:rPr lang="en-US" sz="2400" dirty="0" smtClean="0">
                <a:solidFill>
                  <a:schemeClr val="bg1"/>
                </a:solidFill>
              </a:rPr>
              <a:t>zero power </a:t>
            </a:r>
            <a:r>
              <a:rPr lang="en-US" sz="2400" dirty="0" smtClean="0"/>
              <a:t>equals one     </a:t>
            </a:r>
            <a:endParaRPr lang="en-US" sz="2400" dirty="0"/>
          </a:p>
        </p:txBody>
      </p:sp>
      <p:sp>
        <p:nvSpPr>
          <p:cNvPr id="31" name="Content Placeholder 30"/>
          <p:cNvSpPr>
            <a:spLocks noGrp="1"/>
          </p:cNvSpPr>
          <p:nvPr>
            <p:ph sz="quarter" idx="1"/>
          </p:nvPr>
        </p:nvSpPr>
        <p:spPr>
          <a:xfrm>
            <a:off x="3124200" y="685800"/>
            <a:ext cx="5638800" cy="5440363"/>
          </a:xfrm>
        </p:spPr>
        <p:txBody>
          <a:bodyPr>
            <a:normAutofit fontScale="85000" lnSpcReduction="10000"/>
          </a:bodyPr>
          <a:lstStyle/>
          <a:p>
            <a:pPr algn="ctr">
              <a:spcAft>
                <a:spcPts val="1200"/>
              </a:spcAft>
              <a:buNone/>
            </a:pPr>
            <a:r>
              <a:rPr lang="en-US" sz="2353" b="1" dirty="0" smtClean="0"/>
              <a:t>Operation Steps</a:t>
            </a:r>
          </a:p>
          <a:p>
            <a:pPr>
              <a:spcAft>
                <a:spcPts val="1200"/>
              </a:spcAft>
              <a:buNone/>
            </a:pPr>
            <a:r>
              <a:rPr lang="en-US" sz="2353" dirty="0" smtClean="0"/>
              <a:t>Step 1: Write out the problem</a:t>
            </a:r>
          </a:p>
          <a:p>
            <a:pPr>
              <a:spcAft>
                <a:spcPts val="1200"/>
              </a:spcAft>
              <a:buNone/>
            </a:pPr>
            <a:r>
              <a:rPr lang="en-US" sz="2353" dirty="0" smtClean="0"/>
              <a:t>Step 2: Look to see what power the number is being raised to,</a:t>
            </a:r>
            <a:r>
              <a:rPr lang="en-US" sz="2353" dirty="0" smtClean="0">
                <a:solidFill>
                  <a:srgbClr val="0000FF"/>
                </a:solidFill>
              </a:rPr>
              <a:t> anything raised to the zero power is one</a:t>
            </a:r>
          </a:p>
          <a:p>
            <a:pPr>
              <a:spcAft>
                <a:spcPts val="1200"/>
              </a:spcAft>
              <a:buNone/>
            </a:pPr>
            <a:r>
              <a:rPr lang="en-US" sz="2353" dirty="0" smtClean="0"/>
              <a:t>Step 3: </a:t>
            </a:r>
            <a:r>
              <a:rPr lang="en-US" sz="2400" dirty="0" smtClean="0"/>
              <a:t>Simplify &amp; take away parenthesis if any</a:t>
            </a:r>
            <a:endParaRPr lang="en-US" sz="2353" dirty="0" smtClean="0"/>
          </a:p>
          <a:p>
            <a:pPr>
              <a:spcAft>
                <a:spcPts val="1200"/>
              </a:spcAft>
              <a:buNone/>
            </a:pPr>
            <a:r>
              <a:rPr lang="en-US" sz="2353" u="sng" dirty="0" smtClean="0"/>
              <a:t>Example</a:t>
            </a:r>
            <a:r>
              <a:rPr lang="en-US" sz="2353" dirty="0" smtClean="0"/>
              <a:t>			</a:t>
            </a:r>
            <a:r>
              <a:rPr lang="en-US" sz="2353" u="sng" dirty="0" smtClean="0"/>
              <a:t>Practice</a:t>
            </a:r>
          </a:p>
          <a:p>
            <a:pPr marL="457200" indent="-457200">
              <a:spcAft>
                <a:spcPts val="1200"/>
              </a:spcAft>
              <a:buNone/>
            </a:pPr>
            <a:r>
              <a:rPr lang="en-US" sz="2353" dirty="0" smtClean="0"/>
              <a:t>(-5)</a:t>
            </a:r>
            <a:r>
              <a:rPr lang="en-US" sz="2353" baseline="30000" dirty="0" smtClean="0"/>
              <a:t>0				</a:t>
            </a:r>
            <a:r>
              <a:rPr lang="en-US" sz="2353" dirty="0" smtClean="0">
                <a:solidFill>
                  <a:schemeClr val="accent1"/>
                </a:solidFill>
              </a:rPr>
              <a:t>1. </a:t>
            </a:r>
            <a:r>
              <a:rPr lang="en-US" sz="2353" dirty="0" smtClean="0"/>
              <a:t>24,980</a:t>
            </a:r>
            <a:r>
              <a:rPr lang="en-US" sz="2353" baseline="30000" dirty="0" smtClean="0"/>
              <a:t>0	</a:t>
            </a:r>
          </a:p>
          <a:p>
            <a:pPr marL="457200" indent="-457200">
              <a:spcAft>
                <a:spcPts val="1200"/>
              </a:spcAft>
              <a:buNone/>
            </a:pPr>
            <a:r>
              <a:rPr lang="en-US" sz="2353" dirty="0" smtClean="0"/>
              <a:t>(-5)</a:t>
            </a:r>
            <a:r>
              <a:rPr lang="en-US" sz="2353" baseline="30000" dirty="0" smtClean="0">
                <a:solidFill>
                  <a:srgbClr val="0000FF"/>
                </a:solidFill>
              </a:rPr>
              <a:t>0				</a:t>
            </a:r>
            <a:r>
              <a:rPr lang="en-US" sz="2353" dirty="0" smtClean="0">
                <a:solidFill>
                  <a:srgbClr val="D16349"/>
                </a:solidFill>
              </a:rPr>
              <a:t>2. </a:t>
            </a:r>
            <a:r>
              <a:rPr lang="en-US" sz="2353" dirty="0" smtClean="0"/>
              <a:t>19</a:t>
            </a:r>
            <a:r>
              <a:rPr lang="en-US" sz="2353" baseline="30000" dirty="0" smtClean="0"/>
              <a:t>0</a:t>
            </a:r>
            <a:endParaRPr lang="en-US" sz="2353" baseline="30000" dirty="0" smtClean="0">
              <a:solidFill>
                <a:srgbClr val="0000FF"/>
              </a:solidFill>
            </a:endParaRPr>
          </a:p>
          <a:p>
            <a:pPr marL="457200" indent="-457200">
              <a:spcAft>
                <a:spcPts val="1200"/>
              </a:spcAft>
              <a:buNone/>
            </a:pPr>
            <a:r>
              <a:rPr lang="en-US" sz="2353" dirty="0" smtClean="0"/>
              <a:t>  1</a:t>
            </a:r>
            <a:r>
              <a:rPr lang="en-US" sz="2353" baseline="30000" dirty="0" smtClean="0"/>
              <a:t>					</a:t>
            </a:r>
            <a:r>
              <a:rPr lang="en-US" sz="2353" dirty="0" smtClean="0">
                <a:solidFill>
                  <a:srgbClr val="D16349"/>
                </a:solidFill>
              </a:rPr>
              <a:t>3</a:t>
            </a:r>
            <a:r>
              <a:rPr lang="en-US" sz="2353" dirty="0" smtClean="0"/>
              <a:t>.  (-23)</a:t>
            </a:r>
            <a:r>
              <a:rPr lang="en-US" sz="2353" baseline="30000" dirty="0" smtClean="0"/>
              <a:t>0</a:t>
            </a:r>
            <a:endParaRPr lang="en-US" sz="2353" dirty="0" smtClean="0"/>
          </a:p>
          <a:p>
            <a:pPr marL="457200" indent="-457200">
              <a:spcAft>
                <a:spcPts val="1200"/>
              </a:spcAft>
              <a:buNone/>
            </a:pPr>
            <a:r>
              <a:rPr lang="en-US" sz="2353" dirty="0" smtClean="0"/>
              <a:t>				</a:t>
            </a:r>
            <a:r>
              <a:rPr lang="en-US" sz="2595" dirty="0" smtClean="0"/>
              <a:t>	</a:t>
            </a:r>
          </a:p>
          <a:p>
            <a:pPr marL="457200" indent="-457200">
              <a:spcAft>
                <a:spcPts val="600"/>
              </a:spcAft>
              <a:buNone/>
            </a:pPr>
            <a:r>
              <a:rPr lang="en-US" sz="2000" baseline="30000" dirty="0" smtClean="0"/>
              <a:t>		</a:t>
            </a:r>
          </a:p>
          <a:p>
            <a:pPr>
              <a:buNone/>
            </a:pPr>
            <a:endParaRPr lang="en-US" dirty="0"/>
          </a:p>
        </p:txBody>
      </p:sp>
      <p:sp>
        <p:nvSpPr>
          <p:cNvPr id="5" name="Slide Number Placeholder 4"/>
          <p:cNvSpPr>
            <a:spLocks noGrp="1"/>
          </p:cNvSpPr>
          <p:nvPr>
            <p:ph type="sldNum" sz="quarter" idx="12"/>
          </p:nvPr>
        </p:nvSpPr>
        <p:spPr/>
        <p:txBody>
          <a:bodyPr/>
          <a:lstStyle/>
          <a:p>
            <a:fld id="{69E29E33-B620-47F9-BB04-8846C2A5AFCC}" type="slidenum">
              <a:rPr kumimoji="0" lang="en-US" smtClean="0"/>
              <a:pPr/>
              <a:t>3</a:t>
            </a:fld>
            <a:endParaRPr kumimoji="0" lang="en-US" dirty="0"/>
          </a:p>
        </p:txBody>
      </p:sp>
      <p:sp>
        <p:nvSpPr>
          <p:cNvPr id="6" name="Footer Placeholder 5"/>
          <p:cNvSpPr>
            <a:spLocks noGrp="1"/>
          </p:cNvSpPr>
          <p:nvPr>
            <p:ph type="ftr" sz="quarter" idx="11"/>
          </p:nvPr>
        </p:nvSpPr>
        <p:spPr/>
        <p:txBody>
          <a:bodyPr/>
          <a:lstStyle/>
          <a:p>
            <a:r>
              <a:rPr lang="en-US" sz="1500" dirty="0" smtClean="0"/>
              <a:t>Law #1</a:t>
            </a:r>
            <a:endParaRPr lang="en-US" sz="1500" dirty="0"/>
          </a:p>
        </p:txBody>
      </p:sp>
    </p:spTree>
  </p:cSld>
  <p:clrMapOvr>
    <a:masterClrMapping/>
  </p:clrMapOvr>
  <p:transition spd="slow">
    <p:strips dir="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First Power Law</a:t>
            </a:r>
            <a:endParaRPr lang="en-US" dirty="0"/>
          </a:p>
        </p:txBody>
      </p:sp>
      <p:sp>
        <p:nvSpPr>
          <p:cNvPr id="19" name="Text Placeholder 18"/>
          <p:cNvSpPr>
            <a:spLocks noGrp="1"/>
          </p:cNvSpPr>
          <p:nvPr>
            <p:ph type="body" idx="2"/>
          </p:nvPr>
        </p:nvSpPr>
        <p:spPr/>
        <p:txBody>
          <a:bodyPr>
            <a:normAutofit/>
          </a:bodyPr>
          <a:lstStyle/>
          <a:p>
            <a:r>
              <a:rPr lang="en-US" sz="2400" dirty="0" smtClean="0"/>
              <a:t>Rule: Any number raised to the first power equals itself</a:t>
            </a:r>
            <a:endParaRPr lang="en-US" sz="2400" dirty="0"/>
          </a:p>
        </p:txBody>
      </p:sp>
      <p:sp>
        <p:nvSpPr>
          <p:cNvPr id="18" name="Content Placeholder 17"/>
          <p:cNvSpPr>
            <a:spLocks noGrp="1"/>
          </p:cNvSpPr>
          <p:nvPr>
            <p:ph sz="quarter" idx="1"/>
          </p:nvPr>
        </p:nvSpPr>
        <p:spPr/>
        <p:txBody>
          <a:bodyPr>
            <a:normAutofit/>
          </a:bodyPr>
          <a:lstStyle/>
          <a:p>
            <a:pPr algn="ctr">
              <a:spcAft>
                <a:spcPts val="1200"/>
              </a:spcAft>
              <a:buNone/>
            </a:pPr>
            <a:r>
              <a:rPr lang="en-US" sz="2000" b="1" dirty="0" smtClean="0"/>
              <a:t>Operation Steps</a:t>
            </a:r>
          </a:p>
          <a:p>
            <a:pPr>
              <a:spcAft>
                <a:spcPts val="1200"/>
              </a:spcAft>
              <a:buNone/>
            </a:pPr>
            <a:r>
              <a:rPr lang="en-US" sz="2000" dirty="0" smtClean="0"/>
              <a:t>Step 1: Write out the problem</a:t>
            </a:r>
          </a:p>
          <a:p>
            <a:pPr>
              <a:spcAft>
                <a:spcPts val="1200"/>
              </a:spcAft>
              <a:buNone/>
            </a:pPr>
            <a:r>
              <a:rPr lang="en-US" sz="2000" dirty="0" smtClean="0"/>
              <a:t>Step 2: Look to see what power the number is being raised to,</a:t>
            </a:r>
            <a:r>
              <a:rPr lang="en-US" sz="2000" dirty="0" smtClean="0">
                <a:solidFill>
                  <a:srgbClr val="0000FF"/>
                </a:solidFill>
              </a:rPr>
              <a:t> </a:t>
            </a:r>
            <a:r>
              <a:rPr lang="en-US" sz="2000" dirty="0" smtClean="0">
                <a:solidFill>
                  <a:srgbClr val="008000"/>
                </a:solidFill>
              </a:rPr>
              <a:t>anything raised to the first power is itself</a:t>
            </a:r>
          </a:p>
          <a:p>
            <a:pPr>
              <a:spcAft>
                <a:spcPts val="1200"/>
              </a:spcAft>
              <a:buNone/>
            </a:pPr>
            <a:r>
              <a:rPr lang="en-US" sz="2000" dirty="0" smtClean="0"/>
              <a:t>Step 3: Simplify &amp; take away parenthesis if any</a:t>
            </a:r>
          </a:p>
          <a:p>
            <a:pPr>
              <a:spcAft>
                <a:spcPts val="1200"/>
              </a:spcAft>
              <a:buNone/>
            </a:pPr>
            <a:r>
              <a:rPr lang="en-US" sz="2000" u="sng" dirty="0" smtClean="0"/>
              <a:t>Example</a:t>
            </a:r>
            <a:r>
              <a:rPr lang="en-US" sz="2000" dirty="0" smtClean="0"/>
              <a:t>			</a:t>
            </a:r>
            <a:r>
              <a:rPr lang="en-US" sz="2000" u="sng" dirty="0" smtClean="0"/>
              <a:t>Practice</a:t>
            </a:r>
          </a:p>
          <a:p>
            <a:pPr>
              <a:spcAft>
                <a:spcPts val="1200"/>
              </a:spcAft>
              <a:buNone/>
            </a:pPr>
            <a:r>
              <a:rPr lang="en-US" sz="2000" dirty="0" smtClean="0"/>
              <a:t>2,457</a:t>
            </a:r>
            <a:r>
              <a:rPr lang="en-US" sz="2000" baseline="30000" dirty="0" smtClean="0"/>
              <a:t>1				</a:t>
            </a:r>
            <a:r>
              <a:rPr lang="en-US" sz="2000" dirty="0" smtClean="0">
                <a:solidFill>
                  <a:srgbClr val="D16349"/>
                </a:solidFill>
              </a:rPr>
              <a:t>4. </a:t>
            </a:r>
            <a:r>
              <a:rPr lang="en-US" sz="2000" dirty="0" smtClean="0"/>
              <a:t>56</a:t>
            </a:r>
            <a:r>
              <a:rPr lang="en-US" sz="2000" baseline="30000" dirty="0" smtClean="0"/>
              <a:t>1	</a:t>
            </a:r>
            <a:endParaRPr lang="en-US" sz="2000" dirty="0" smtClean="0"/>
          </a:p>
          <a:p>
            <a:pPr>
              <a:spcAft>
                <a:spcPts val="1200"/>
              </a:spcAft>
              <a:buNone/>
            </a:pPr>
            <a:r>
              <a:rPr lang="en-US" sz="2000" dirty="0" smtClean="0"/>
              <a:t>2,457</a:t>
            </a:r>
            <a:r>
              <a:rPr lang="en-US" sz="2000" baseline="30000" dirty="0" smtClean="0">
                <a:solidFill>
                  <a:srgbClr val="008000"/>
                </a:solidFill>
              </a:rPr>
              <a:t>1</a:t>
            </a:r>
            <a:r>
              <a:rPr lang="en-US" sz="2000" dirty="0" smtClean="0"/>
              <a:t>				</a:t>
            </a:r>
            <a:r>
              <a:rPr lang="en-US" sz="2000" dirty="0" smtClean="0">
                <a:solidFill>
                  <a:srgbClr val="D16349"/>
                </a:solidFill>
              </a:rPr>
              <a:t>5. </a:t>
            </a:r>
            <a:r>
              <a:rPr lang="en-US" sz="2000" dirty="0" smtClean="0"/>
              <a:t>3</a:t>
            </a:r>
            <a:r>
              <a:rPr lang="en-US" sz="2000" baseline="30000" dirty="0" smtClean="0"/>
              <a:t>1</a:t>
            </a:r>
            <a:endParaRPr lang="en-US" sz="2000" dirty="0" smtClean="0"/>
          </a:p>
          <a:p>
            <a:pPr>
              <a:spcAft>
                <a:spcPts val="1200"/>
              </a:spcAft>
              <a:buNone/>
            </a:pPr>
            <a:r>
              <a:rPr lang="en-US" sz="2000" dirty="0" smtClean="0"/>
              <a:t>2,457				</a:t>
            </a:r>
            <a:r>
              <a:rPr lang="en-US" sz="2000" dirty="0" smtClean="0">
                <a:solidFill>
                  <a:srgbClr val="D16349"/>
                </a:solidFill>
              </a:rPr>
              <a:t>6. </a:t>
            </a:r>
            <a:r>
              <a:rPr lang="en-US" sz="2000" dirty="0" smtClean="0"/>
              <a:t>-27</a:t>
            </a:r>
            <a:r>
              <a:rPr lang="en-US" sz="2000" baseline="30000" dirty="0" smtClean="0"/>
              <a:t>1</a:t>
            </a:r>
            <a:endParaRPr lang="en-US" sz="2000" dirty="0" smtClean="0"/>
          </a:p>
          <a:p>
            <a:pPr>
              <a:spcAft>
                <a:spcPts val="1200"/>
              </a:spcAft>
              <a:buNone/>
            </a:pPr>
            <a:r>
              <a:rPr lang="en-US" sz="2000" dirty="0" smtClean="0"/>
              <a:t>		</a:t>
            </a:r>
            <a:endParaRPr lang="en-US" sz="2000" u="sng" dirty="0" smtClean="0"/>
          </a:p>
          <a:p>
            <a:pPr>
              <a:spcAft>
                <a:spcPts val="1200"/>
              </a:spcAft>
              <a:buNone/>
            </a:pPr>
            <a:endParaRPr lang="en-US" dirty="0"/>
          </a:p>
        </p:txBody>
      </p:sp>
      <p:sp>
        <p:nvSpPr>
          <p:cNvPr id="5" name="Slide Number Placeholder 4"/>
          <p:cNvSpPr>
            <a:spLocks noGrp="1"/>
          </p:cNvSpPr>
          <p:nvPr>
            <p:ph type="sldNum" sz="quarter" idx="12"/>
          </p:nvPr>
        </p:nvSpPr>
        <p:spPr/>
        <p:txBody>
          <a:bodyPr/>
          <a:lstStyle/>
          <a:p>
            <a:fld id="{69E29E33-B620-47F9-BB04-8846C2A5AFCC}" type="slidenum">
              <a:rPr kumimoji="0" lang="en-US" smtClean="0"/>
              <a:pPr/>
              <a:t>4</a:t>
            </a:fld>
            <a:endParaRPr kumimoji="0" lang="en-US" dirty="0"/>
          </a:p>
        </p:txBody>
      </p:sp>
      <p:sp>
        <p:nvSpPr>
          <p:cNvPr id="6" name="Footer Placeholder 5"/>
          <p:cNvSpPr>
            <a:spLocks noGrp="1"/>
          </p:cNvSpPr>
          <p:nvPr>
            <p:ph type="ftr" sz="quarter" idx="11"/>
          </p:nvPr>
        </p:nvSpPr>
        <p:spPr/>
        <p:txBody>
          <a:bodyPr/>
          <a:lstStyle/>
          <a:p>
            <a:r>
              <a:rPr lang="en-US" sz="1500" dirty="0" smtClean="0"/>
              <a:t>Law #2</a:t>
            </a:r>
            <a:endParaRPr lang="en-US" sz="1500" dirty="0"/>
          </a:p>
        </p:txBody>
      </p:sp>
    </p:spTree>
  </p:cSld>
  <p:clrMapOvr>
    <a:masterClrMapping/>
  </p:clrMapOvr>
  <p:transition spd="slow">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Negative Exponent Law</a:t>
            </a:r>
            <a:endParaRPr lang="en-US" dirty="0"/>
          </a:p>
        </p:txBody>
      </p:sp>
      <p:sp>
        <p:nvSpPr>
          <p:cNvPr id="19" name="Text Placeholder 18"/>
          <p:cNvSpPr>
            <a:spLocks noGrp="1"/>
          </p:cNvSpPr>
          <p:nvPr>
            <p:ph type="body" idx="2"/>
          </p:nvPr>
        </p:nvSpPr>
        <p:spPr/>
        <p:txBody>
          <a:bodyPr>
            <a:normAutofit/>
          </a:bodyPr>
          <a:lstStyle/>
          <a:p>
            <a:r>
              <a:rPr lang="en-US" sz="2400" dirty="0" smtClean="0"/>
              <a:t>Rule: To get rid of a negative exponent, flip it’s location  </a:t>
            </a:r>
            <a:endParaRPr lang="en-US" sz="2400" dirty="0"/>
          </a:p>
        </p:txBody>
      </p:sp>
      <p:sp>
        <p:nvSpPr>
          <p:cNvPr id="18" name="Content Placeholder 17"/>
          <p:cNvSpPr>
            <a:spLocks noGrp="1"/>
          </p:cNvSpPr>
          <p:nvPr>
            <p:ph sz="quarter" idx="1"/>
          </p:nvPr>
        </p:nvSpPr>
        <p:spPr>
          <a:xfrm>
            <a:off x="3124200" y="685800"/>
            <a:ext cx="5638800" cy="5725048"/>
          </a:xfrm>
        </p:spPr>
        <p:txBody>
          <a:bodyPr>
            <a:noAutofit/>
          </a:bodyPr>
          <a:lstStyle/>
          <a:p>
            <a:pPr algn="ctr">
              <a:spcAft>
                <a:spcPts val="1200"/>
              </a:spcAft>
              <a:buNone/>
            </a:pPr>
            <a:r>
              <a:rPr lang="en-US" sz="1800" b="1" dirty="0" smtClean="0"/>
              <a:t>Operation Steps</a:t>
            </a:r>
          </a:p>
          <a:p>
            <a:pPr>
              <a:spcAft>
                <a:spcPts val="1200"/>
              </a:spcAft>
              <a:buNone/>
            </a:pPr>
            <a:r>
              <a:rPr lang="en-US" sz="1800" dirty="0" smtClean="0"/>
              <a:t>Step 1: Write out the problem</a:t>
            </a:r>
          </a:p>
          <a:p>
            <a:pPr>
              <a:spcAft>
                <a:spcPts val="1200"/>
              </a:spcAft>
              <a:buNone/>
            </a:pPr>
            <a:r>
              <a:rPr lang="en-US" sz="1800" dirty="0" smtClean="0"/>
              <a:t>Step 2: Flip the location of the negative exponent and it’s base (either top flips to bottom or bottom flips to top, depending where the negative exponent is)&amp; take away negative sign</a:t>
            </a:r>
          </a:p>
          <a:p>
            <a:pPr>
              <a:spcAft>
                <a:spcPts val="1200"/>
              </a:spcAft>
              <a:buNone/>
            </a:pPr>
            <a:r>
              <a:rPr lang="en-US" sz="1800" dirty="0" smtClean="0"/>
              <a:t>Step 3: Simplify &amp; take away parenthesis if any</a:t>
            </a:r>
          </a:p>
          <a:p>
            <a:pPr>
              <a:spcAft>
                <a:spcPts val="1200"/>
              </a:spcAft>
              <a:buNone/>
            </a:pPr>
            <a:r>
              <a:rPr lang="en-US" sz="1800" dirty="0" smtClean="0"/>
              <a:t>* If there is a whole number in the problem, this number becomes your numerator/denominator depending on the given problem </a:t>
            </a:r>
          </a:p>
          <a:p>
            <a:pPr>
              <a:spcAft>
                <a:spcPts val="1200"/>
              </a:spcAft>
              <a:buNone/>
            </a:pPr>
            <a:r>
              <a:rPr lang="en-US" sz="1800" u="sng" dirty="0" smtClean="0"/>
              <a:t>Example</a:t>
            </a:r>
            <a:r>
              <a:rPr lang="en-US" sz="1800" dirty="0" smtClean="0"/>
              <a:t>				</a:t>
            </a:r>
            <a:r>
              <a:rPr lang="en-US" sz="1800" u="sng" dirty="0" smtClean="0"/>
              <a:t>Practice</a:t>
            </a:r>
          </a:p>
          <a:p>
            <a:pPr marL="457200" indent="-457200">
              <a:spcAft>
                <a:spcPts val="1200"/>
              </a:spcAft>
              <a:buNone/>
            </a:pPr>
            <a:r>
              <a:rPr lang="en-US" sz="1800" dirty="0" smtClean="0"/>
              <a:t>(5n</a:t>
            </a:r>
            <a:r>
              <a:rPr lang="en-US" sz="1800" baseline="30000" dirty="0" smtClean="0"/>
              <a:t>-7</a:t>
            </a:r>
            <a:r>
              <a:rPr lang="en-US" sz="1800" dirty="0" smtClean="0"/>
              <a:t>)				</a:t>
            </a:r>
            <a:r>
              <a:rPr lang="en-US" sz="1800" dirty="0" smtClean="0">
                <a:solidFill>
                  <a:srgbClr val="D16349"/>
                </a:solidFill>
              </a:rPr>
              <a:t>7.  </a:t>
            </a:r>
            <a:r>
              <a:rPr lang="en-US" sz="1800" dirty="0" smtClean="0">
                <a:solidFill>
                  <a:srgbClr val="000000"/>
                </a:solidFill>
              </a:rPr>
              <a:t>8</a:t>
            </a:r>
            <a:r>
              <a:rPr lang="en-US" sz="1800" baseline="30000" dirty="0" smtClean="0">
                <a:solidFill>
                  <a:srgbClr val="000000"/>
                </a:solidFill>
              </a:rPr>
              <a:t>-1</a:t>
            </a:r>
            <a:r>
              <a:rPr lang="en-US" sz="1800" dirty="0" smtClean="0">
                <a:solidFill>
                  <a:srgbClr val="D16349"/>
                </a:solidFill>
              </a:rPr>
              <a:t> </a:t>
            </a:r>
            <a:r>
              <a:rPr lang="en-US" sz="1800" baseline="30000" dirty="0" smtClean="0"/>
              <a:t>	</a:t>
            </a:r>
          </a:p>
          <a:p>
            <a:pPr>
              <a:spcAft>
                <a:spcPts val="1200"/>
              </a:spcAft>
              <a:buNone/>
            </a:pPr>
            <a:r>
              <a:rPr lang="en-US" sz="1800" dirty="0" smtClean="0"/>
              <a:t>(5/n</a:t>
            </a:r>
            <a:r>
              <a:rPr lang="en-US" sz="1800" baseline="30000" dirty="0" smtClean="0"/>
              <a:t>7</a:t>
            </a:r>
            <a:r>
              <a:rPr lang="en-US" sz="1800" dirty="0" smtClean="0"/>
              <a:t>)</a:t>
            </a:r>
            <a:r>
              <a:rPr lang="en-US" sz="1800" dirty="0" smtClean="0">
                <a:solidFill>
                  <a:srgbClr val="D16349"/>
                </a:solidFill>
              </a:rPr>
              <a:t> 				8. </a:t>
            </a:r>
            <a:r>
              <a:rPr lang="en-US" sz="1800" dirty="0" smtClean="0">
                <a:solidFill>
                  <a:srgbClr val="000000"/>
                </a:solidFill>
              </a:rPr>
              <a:t>x</a:t>
            </a:r>
            <a:r>
              <a:rPr lang="en-US" sz="1800" baseline="30000" dirty="0" smtClean="0">
                <a:solidFill>
                  <a:srgbClr val="000000"/>
                </a:solidFill>
              </a:rPr>
              <a:t>-4</a:t>
            </a:r>
            <a:r>
              <a:rPr lang="en-US" sz="1800" dirty="0" smtClean="0">
                <a:solidFill>
                  <a:srgbClr val="D16349"/>
                </a:solidFill>
              </a:rPr>
              <a:t> </a:t>
            </a:r>
            <a:endParaRPr lang="en-US" sz="1800" baseline="30000" dirty="0" smtClean="0">
              <a:solidFill>
                <a:srgbClr val="000000"/>
              </a:solidFill>
            </a:endParaRPr>
          </a:p>
          <a:p>
            <a:pPr>
              <a:spcAft>
                <a:spcPts val="1200"/>
              </a:spcAft>
              <a:buNone/>
            </a:pPr>
            <a:r>
              <a:rPr lang="en-US" sz="1800" dirty="0" smtClean="0"/>
              <a:t>5/n</a:t>
            </a:r>
            <a:r>
              <a:rPr lang="en-US" sz="1800" baseline="30000" dirty="0" smtClean="0"/>
              <a:t>7 </a:t>
            </a:r>
            <a:r>
              <a:rPr lang="en-US" sz="1800" dirty="0" smtClean="0"/>
              <a:t>				</a:t>
            </a:r>
            <a:r>
              <a:rPr lang="en-US" sz="1800" dirty="0" smtClean="0">
                <a:solidFill>
                  <a:srgbClr val="D16349"/>
                </a:solidFill>
              </a:rPr>
              <a:t>9.</a:t>
            </a:r>
            <a:r>
              <a:rPr lang="en-US" sz="1800" dirty="0" smtClean="0">
                <a:solidFill>
                  <a:srgbClr val="000000"/>
                </a:solidFill>
              </a:rPr>
              <a:t> 5</a:t>
            </a:r>
            <a:r>
              <a:rPr lang="en-US" sz="1800" baseline="30000" dirty="0" smtClean="0">
                <a:solidFill>
                  <a:srgbClr val="000000"/>
                </a:solidFill>
              </a:rPr>
              <a:t>-3</a:t>
            </a:r>
            <a:endParaRPr lang="en-US" sz="1800" dirty="0" smtClean="0">
              <a:solidFill>
                <a:srgbClr val="000000"/>
              </a:solidFill>
            </a:endParaRPr>
          </a:p>
          <a:p>
            <a:pPr>
              <a:spcAft>
                <a:spcPts val="1200"/>
              </a:spcAft>
              <a:buNone/>
            </a:pPr>
            <a:r>
              <a:rPr lang="en-US" sz="1800" dirty="0" smtClean="0">
                <a:solidFill>
                  <a:srgbClr val="D16349"/>
                </a:solidFill>
              </a:rPr>
              <a:t>					</a:t>
            </a:r>
          </a:p>
          <a:p>
            <a:pPr>
              <a:spcAft>
                <a:spcPts val="1200"/>
              </a:spcAft>
              <a:buNone/>
            </a:pPr>
            <a:endParaRPr lang="en-US" sz="1800" dirty="0"/>
          </a:p>
        </p:txBody>
      </p:sp>
      <p:sp>
        <p:nvSpPr>
          <p:cNvPr id="5" name="Slide Number Placeholder 4"/>
          <p:cNvSpPr>
            <a:spLocks noGrp="1"/>
          </p:cNvSpPr>
          <p:nvPr>
            <p:ph type="sldNum" sz="quarter" idx="12"/>
          </p:nvPr>
        </p:nvSpPr>
        <p:spPr/>
        <p:txBody>
          <a:bodyPr/>
          <a:lstStyle/>
          <a:p>
            <a:fld id="{69E29E33-B620-47F9-BB04-8846C2A5AFCC}" type="slidenum">
              <a:rPr kumimoji="0" lang="en-US" smtClean="0"/>
              <a:pPr/>
              <a:t>5</a:t>
            </a:fld>
            <a:endParaRPr kumimoji="0" lang="en-US" dirty="0"/>
          </a:p>
        </p:txBody>
      </p:sp>
      <p:sp>
        <p:nvSpPr>
          <p:cNvPr id="6" name="Footer Placeholder 5"/>
          <p:cNvSpPr>
            <a:spLocks noGrp="1"/>
          </p:cNvSpPr>
          <p:nvPr>
            <p:ph type="ftr" sz="quarter" idx="11"/>
          </p:nvPr>
        </p:nvSpPr>
        <p:spPr/>
        <p:txBody>
          <a:bodyPr/>
          <a:lstStyle/>
          <a:p>
            <a:r>
              <a:rPr lang="en-US" sz="1500" dirty="0" smtClean="0"/>
              <a:t>Law #3</a:t>
            </a:r>
            <a:endParaRPr lang="en-US" sz="1500" dirty="0"/>
          </a:p>
        </p:txBody>
      </p:sp>
    </p:spTree>
  </p:cSld>
  <p:clrMapOvr>
    <a:masterClrMapping/>
  </p:clrMapOvr>
  <p:transition spd="slow">
    <p:comb dir="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 Law</a:t>
            </a:r>
            <a:endParaRPr lang="en-US" dirty="0"/>
          </a:p>
        </p:txBody>
      </p:sp>
      <p:sp>
        <p:nvSpPr>
          <p:cNvPr id="21" name="Text Placeholder 20"/>
          <p:cNvSpPr>
            <a:spLocks noGrp="1"/>
          </p:cNvSpPr>
          <p:nvPr>
            <p:ph type="body" idx="2"/>
          </p:nvPr>
        </p:nvSpPr>
        <p:spPr/>
        <p:txBody>
          <a:bodyPr>
            <a:normAutofit/>
          </a:bodyPr>
          <a:lstStyle/>
          <a:p>
            <a:r>
              <a:rPr lang="en-US" sz="2400" dirty="0" smtClean="0"/>
              <a:t>Rule: When </a:t>
            </a:r>
            <a:r>
              <a:rPr lang="en-US" sz="2400" b="1" dirty="0" smtClean="0">
                <a:solidFill>
                  <a:srgbClr val="FFFF00"/>
                </a:solidFill>
              </a:rPr>
              <a:t>multiplying</a:t>
            </a:r>
            <a:r>
              <a:rPr lang="en-US" sz="2400" b="1" dirty="0" smtClean="0"/>
              <a:t> </a:t>
            </a:r>
            <a:r>
              <a:rPr lang="en-US" sz="2400" dirty="0" smtClean="0"/>
              <a:t>exponent  numbers with the same base, all you have to do is add the exponents </a:t>
            </a:r>
            <a:endParaRPr lang="en-US" sz="2400" dirty="0"/>
          </a:p>
        </p:txBody>
      </p:sp>
      <p:sp>
        <p:nvSpPr>
          <p:cNvPr id="20" name="Content Placeholder 19"/>
          <p:cNvSpPr>
            <a:spLocks noGrp="1"/>
          </p:cNvSpPr>
          <p:nvPr>
            <p:ph sz="quarter" idx="1"/>
          </p:nvPr>
        </p:nvSpPr>
        <p:spPr>
          <a:xfrm>
            <a:off x="3124200" y="685800"/>
            <a:ext cx="5638800" cy="5440363"/>
          </a:xfrm>
        </p:spPr>
        <p:txBody>
          <a:bodyPr>
            <a:normAutofit fontScale="92500" lnSpcReduction="20000"/>
          </a:bodyPr>
          <a:lstStyle/>
          <a:p>
            <a:pPr algn="ctr">
              <a:spcAft>
                <a:spcPts val="1200"/>
              </a:spcAft>
              <a:buNone/>
            </a:pPr>
            <a:r>
              <a:rPr lang="en-US" sz="2000" b="1" dirty="0" smtClean="0"/>
              <a:t>Operation Steps</a:t>
            </a:r>
          </a:p>
          <a:p>
            <a:pPr>
              <a:spcAft>
                <a:spcPts val="1200"/>
              </a:spcAft>
              <a:buNone/>
            </a:pPr>
            <a:r>
              <a:rPr lang="en-US" sz="2000" dirty="0" smtClean="0"/>
              <a:t>Step 1: Write out the problem</a:t>
            </a:r>
          </a:p>
          <a:p>
            <a:pPr>
              <a:spcAft>
                <a:spcPts val="1200"/>
              </a:spcAft>
              <a:buNone/>
            </a:pPr>
            <a:r>
              <a:rPr lang="en-US" sz="2000" dirty="0" smtClean="0"/>
              <a:t>Step 2: Multiply whole #’s </a:t>
            </a:r>
          </a:p>
          <a:p>
            <a:pPr>
              <a:spcAft>
                <a:spcPts val="1200"/>
              </a:spcAft>
              <a:buNone/>
            </a:pPr>
            <a:r>
              <a:rPr lang="en-US" sz="2000" dirty="0" smtClean="0"/>
              <a:t>Step 3: Drop the base (s) &amp; add the exponents. Remember to carry down any whole #’s from the previous step</a:t>
            </a:r>
          </a:p>
          <a:p>
            <a:pPr>
              <a:spcAft>
                <a:spcPts val="1200"/>
              </a:spcAft>
              <a:buNone/>
            </a:pPr>
            <a:r>
              <a:rPr lang="en-US" sz="2000" dirty="0" smtClean="0"/>
              <a:t>Step 4: Simplify &amp; take away parenthesis if any</a:t>
            </a:r>
          </a:p>
          <a:p>
            <a:pPr>
              <a:spcAft>
                <a:spcPts val="1200"/>
              </a:spcAft>
              <a:buNone/>
            </a:pPr>
            <a:r>
              <a:rPr lang="en-US" sz="2000" dirty="0" smtClean="0"/>
              <a:t>*Only works if the number has the same base</a:t>
            </a:r>
          </a:p>
          <a:p>
            <a:pPr>
              <a:spcAft>
                <a:spcPts val="1200"/>
              </a:spcAft>
              <a:buNone/>
            </a:pPr>
            <a:r>
              <a:rPr lang="en-US" sz="2000" u="sng" dirty="0" smtClean="0"/>
              <a:t>Example</a:t>
            </a:r>
            <a:r>
              <a:rPr lang="en-US" sz="2000" dirty="0" smtClean="0"/>
              <a:t>		</a:t>
            </a:r>
            <a:r>
              <a:rPr lang="en-US" sz="2000" u="sng" dirty="0" smtClean="0"/>
              <a:t>Practice</a:t>
            </a:r>
          </a:p>
          <a:p>
            <a:pPr marL="457200" indent="-457200">
              <a:spcAft>
                <a:spcPts val="1200"/>
              </a:spcAft>
              <a:buNone/>
            </a:pPr>
            <a:r>
              <a:rPr lang="en-US" sz="2000" dirty="0" smtClean="0"/>
              <a:t>(2xy</a:t>
            </a:r>
            <a:r>
              <a:rPr lang="en-US" sz="2000" baseline="30000" dirty="0" smtClean="0"/>
              <a:t>7</a:t>
            </a:r>
            <a:r>
              <a:rPr lang="en-US" sz="2000" dirty="0" smtClean="0"/>
              <a:t>)(-2x</a:t>
            </a:r>
            <a:r>
              <a:rPr lang="en-US" sz="2000" baseline="30000" dirty="0" smtClean="0"/>
              <a:t>3</a:t>
            </a:r>
            <a:r>
              <a:rPr lang="en-US" sz="2000" dirty="0" smtClean="0"/>
              <a:t>y</a:t>
            </a:r>
            <a:r>
              <a:rPr lang="en-US" sz="2000" baseline="30000" dirty="0" smtClean="0"/>
              <a:t>3</a:t>
            </a:r>
            <a:r>
              <a:rPr lang="en-US" sz="2000" dirty="0" smtClean="0"/>
              <a:t>)(-2x</a:t>
            </a:r>
            <a:r>
              <a:rPr lang="en-US" sz="2000" baseline="30000" dirty="0" smtClean="0"/>
              <a:t>6</a:t>
            </a:r>
            <a:r>
              <a:rPr lang="en-US" sz="2000" dirty="0" smtClean="0"/>
              <a:t>y)	</a:t>
            </a:r>
            <a:r>
              <a:rPr lang="en-US" sz="2000" dirty="0" smtClean="0">
                <a:solidFill>
                  <a:srgbClr val="D16349"/>
                </a:solidFill>
              </a:rPr>
              <a:t>10. </a:t>
            </a:r>
            <a:r>
              <a:rPr lang="en-US" sz="2000" dirty="0" smtClean="0">
                <a:solidFill>
                  <a:srgbClr val="000000"/>
                </a:solidFill>
              </a:rPr>
              <a:t>(-w</a:t>
            </a:r>
            <a:r>
              <a:rPr lang="en-US" sz="2000" baseline="30000" dirty="0" smtClean="0">
                <a:solidFill>
                  <a:srgbClr val="000000"/>
                </a:solidFill>
              </a:rPr>
              <a:t>2</a:t>
            </a:r>
            <a:r>
              <a:rPr lang="en-US" sz="2000" dirty="0" smtClean="0">
                <a:solidFill>
                  <a:srgbClr val="000000"/>
                </a:solidFill>
              </a:rPr>
              <a:t>z)(6z</a:t>
            </a:r>
            <a:r>
              <a:rPr lang="en-US" sz="2000" baseline="30000" dirty="0" smtClean="0">
                <a:solidFill>
                  <a:srgbClr val="000000"/>
                </a:solidFill>
              </a:rPr>
              <a:t>3</a:t>
            </a:r>
            <a:r>
              <a:rPr lang="en-US" sz="2000" dirty="0" smtClean="0">
                <a:solidFill>
                  <a:srgbClr val="000000"/>
                </a:solidFill>
              </a:rPr>
              <a:t>)(-wz) </a:t>
            </a:r>
            <a:r>
              <a:rPr lang="en-US" sz="2000" baseline="30000" dirty="0" smtClean="0">
                <a:solidFill>
                  <a:srgbClr val="000000"/>
                </a:solidFill>
              </a:rPr>
              <a:t>	</a:t>
            </a:r>
          </a:p>
          <a:p>
            <a:pPr>
              <a:spcAft>
                <a:spcPts val="1200"/>
              </a:spcAft>
              <a:buNone/>
            </a:pPr>
            <a:r>
              <a:rPr lang="en-US" sz="2000" dirty="0" smtClean="0"/>
              <a:t>(2 •-2•-2xy</a:t>
            </a:r>
            <a:r>
              <a:rPr lang="en-US" sz="2000" baseline="30000" dirty="0" smtClean="0"/>
              <a:t>7</a:t>
            </a:r>
            <a:r>
              <a:rPr lang="en-US" sz="2000" dirty="0" smtClean="0"/>
              <a:t>x</a:t>
            </a:r>
            <a:r>
              <a:rPr lang="en-US" sz="2000" baseline="30000" dirty="0" smtClean="0"/>
              <a:t>3</a:t>
            </a:r>
            <a:r>
              <a:rPr lang="en-US" sz="2000" dirty="0" smtClean="0"/>
              <a:t>y</a:t>
            </a:r>
            <a:r>
              <a:rPr lang="en-US" sz="2000" baseline="30000" dirty="0" smtClean="0"/>
              <a:t>3</a:t>
            </a:r>
            <a:r>
              <a:rPr lang="en-US" sz="2000" dirty="0" smtClean="0"/>
              <a:t>x</a:t>
            </a:r>
            <a:r>
              <a:rPr lang="en-US" sz="2000" baseline="30000" dirty="0" smtClean="0"/>
              <a:t>6</a:t>
            </a:r>
            <a:r>
              <a:rPr lang="en-US" sz="2000" dirty="0" smtClean="0"/>
              <a:t>y)	</a:t>
            </a:r>
            <a:r>
              <a:rPr lang="en-US" sz="2000" dirty="0" smtClean="0">
                <a:solidFill>
                  <a:srgbClr val="D16349"/>
                </a:solidFill>
              </a:rPr>
              <a:t>11. </a:t>
            </a:r>
            <a:r>
              <a:rPr lang="en-US" sz="2000" dirty="0" smtClean="0">
                <a:solidFill>
                  <a:srgbClr val="000000"/>
                </a:solidFill>
              </a:rPr>
              <a:t>b • c • c • b • a • c </a:t>
            </a:r>
            <a:endParaRPr lang="en-US" sz="2000" dirty="0" smtClean="0">
              <a:solidFill>
                <a:srgbClr val="D16349"/>
              </a:solidFill>
            </a:endParaRPr>
          </a:p>
          <a:p>
            <a:pPr>
              <a:spcAft>
                <a:spcPts val="1200"/>
              </a:spcAft>
              <a:buNone/>
            </a:pPr>
            <a:r>
              <a:rPr lang="en-US" sz="2000" dirty="0" smtClean="0"/>
              <a:t>(8x</a:t>
            </a:r>
            <a:r>
              <a:rPr lang="en-US" sz="2000" baseline="30000" dirty="0" smtClean="0"/>
              <a:t>1+3+6</a:t>
            </a:r>
            <a:r>
              <a:rPr lang="en-US" sz="2000" dirty="0" smtClean="0"/>
              <a:t>y</a:t>
            </a:r>
            <a:r>
              <a:rPr lang="en-US" sz="2000" baseline="30000" dirty="0" smtClean="0"/>
              <a:t>7+3+1</a:t>
            </a:r>
            <a:r>
              <a:rPr lang="en-US" sz="2000" dirty="0" smtClean="0"/>
              <a:t>)</a:t>
            </a:r>
            <a:r>
              <a:rPr lang="en-US" sz="2000" dirty="0" smtClean="0">
                <a:solidFill>
                  <a:srgbClr val="D16349"/>
                </a:solidFill>
              </a:rPr>
              <a:t>		12. </a:t>
            </a:r>
            <a:r>
              <a:rPr lang="en-US" sz="2000" dirty="0" smtClean="0">
                <a:solidFill>
                  <a:srgbClr val="000000"/>
                </a:solidFill>
              </a:rPr>
              <a:t>8</a:t>
            </a:r>
            <a:r>
              <a:rPr lang="en-US" sz="2000" baseline="30000" dirty="0" smtClean="0">
                <a:solidFill>
                  <a:srgbClr val="000000"/>
                </a:solidFill>
              </a:rPr>
              <a:t>2</a:t>
            </a:r>
            <a:r>
              <a:rPr lang="en-US" sz="2000" dirty="0" smtClean="0">
                <a:solidFill>
                  <a:srgbClr val="000000"/>
                </a:solidFill>
              </a:rPr>
              <a:t> • 5 </a:t>
            </a:r>
            <a:r>
              <a:rPr lang="en-US" sz="2000" baseline="30000" dirty="0" smtClean="0">
                <a:solidFill>
                  <a:srgbClr val="000000"/>
                </a:solidFill>
              </a:rPr>
              <a:t>2 </a:t>
            </a:r>
            <a:r>
              <a:rPr lang="en-US" sz="2000" dirty="0" smtClean="0">
                <a:solidFill>
                  <a:srgbClr val="000000"/>
                </a:solidFill>
              </a:rPr>
              <a:t>• 3</a:t>
            </a:r>
            <a:r>
              <a:rPr lang="en-US" sz="2000" baseline="30000" dirty="0" smtClean="0">
                <a:solidFill>
                  <a:srgbClr val="000000"/>
                </a:solidFill>
              </a:rPr>
              <a:t>2</a:t>
            </a:r>
            <a:r>
              <a:rPr lang="en-US" sz="2000" dirty="0" smtClean="0">
                <a:solidFill>
                  <a:srgbClr val="D16349"/>
                </a:solidFill>
              </a:rPr>
              <a:t> </a:t>
            </a:r>
          </a:p>
          <a:p>
            <a:pPr>
              <a:spcAft>
                <a:spcPts val="1200"/>
              </a:spcAft>
              <a:buNone/>
            </a:pPr>
            <a:r>
              <a:rPr lang="en-US" sz="2000" dirty="0" smtClean="0">
                <a:solidFill>
                  <a:srgbClr val="000000"/>
                </a:solidFill>
              </a:rPr>
              <a:t>8x</a:t>
            </a:r>
            <a:r>
              <a:rPr lang="en-US" sz="2000" baseline="30000" dirty="0" smtClean="0">
                <a:solidFill>
                  <a:srgbClr val="000000"/>
                </a:solidFill>
              </a:rPr>
              <a:t>10</a:t>
            </a:r>
            <a:r>
              <a:rPr lang="en-US" sz="2000" dirty="0" smtClean="0">
                <a:solidFill>
                  <a:srgbClr val="000000"/>
                </a:solidFill>
              </a:rPr>
              <a:t>y</a:t>
            </a:r>
            <a:r>
              <a:rPr lang="en-US" sz="2000" baseline="30000" dirty="0" smtClean="0">
                <a:solidFill>
                  <a:srgbClr val="000000"/>
                </a:solidFill>
              </a:rPr>
              <a:t>11</a:t>
            </a:r>
            <a:r>
              <a:rPr lang="en-US" sz="2000" dirty="0" smtClean="0">
                <a:solidFill>
                  <a:srgbClr val="D16349"/>
                </a:solidFill>
              </a:rPr>
              <a:t>			13. </a:t>
            </a:r>
            <a:r>
              <a:rPr lang="en-US" sz="2000" dirty="0" smtClean="0">
                <a:solidFill>
                  <a:srgbClr val="000000"/>
                </a:solidFill>
              </a:rPr>
              <a:t>(6x</a:t>
            </a:r>
            <a:r>
              <a:rPr lang="en-US" sz="2000" baseline="30000" dirty="0" smtClean="0">
                <a:solidFill>
                  <a:srgbClr val="000000"/>
                </a:solidFill>
              </a:rPr>
              <a:t>5</a:t>
            </a:r>
            <a:r>
              <a:rPr lang="en-US" sz="2000" dirty="0" smtClean="0">
                <a:solidFill>
                  <a:srgbClr val="000000"/>
                </a:solidFill>
              </a:rPr>
              <a:t>)(x</a:t>
            </a:r>
            <a:r>
              <a:rPr lang="en-US" sz="2000" baseline="30000" dirty="0" smtClean="0">
                <a:solidFill>
                  <a:srgbClr val="000000"/>
                </a:solidFill>
              </a:rPr>
              <a:t>3</a:t>
            </a:r>
            <a:r>
              <a:rPr lang="en-US" sz="2000" dirty="0" smtClean="0">
                <a:solidFill>
                  <a:srgbClr val="000000"/>
                </a:solidFill>
              </a:rPr>
              <a:t>y</a:t>
            </a:r>
            <a:r>
              <a:rPr lang="en-US" sz="2000" baseline="30000" dirty="0" smtClean="0">
                <a:solidFill>
                  <a:srgbClr val="000000"/>
                </a:solidFill>
              </a:rPr>
              <a:t>5</a:t>
            </a:r>
            <a:r>
              <a:rPr lang="en-US" sz="2000" dirty="0" smtClean="0">
                <a:solidFill>
                  <a:srgbClr val="000000"/>
                </a:solidFill>
              </a:rPr>
              <a:t>)(-2y</a:t>
            </a:r>
            <a:r>
              <a:rPr lang="en-US" sz="2000" baseline="30000" dirty="0" smtClean="0">
                <a:solidFill>
                  <a:srgbClr val="000000"/>
                </a:solidFill>
              </a:rPr>
              <a:t>4</a:t>
            </a:r>
            <a:r>
              <a:rPr lang="en-US" sz="2000" dirty="0" smtClean="0">
                <a:solidFill>
                  <a:srgbClr val="000000"/>
                </a:solidFill>
              </a:rPr>
              <a:t>)</a:t>
            </a:r>
            <a:r>
              <a:rPr lang="en-US" sz="2000" dirty="0" smtClean="0">
                <a:solidFill>
                  <a:srgbClr val="D16349"/>
                </a:solidFill>
              </a:rPr>
              <a:t> </a:t>
            </a:r>
            <a:endParaRPr lang="en-US" sz="2000" dirty="0">
              <a:solidFill>
                <a:srgbClr val="D16349"/>
              </a:solidFill>
            </a:endParaRPr>
          </a:p>
        </p:txBody>
      </p:sp>
      <p:sp>
        <p:nvSpPr>
          <p:cNvPr id="5" name="Slide Number Placeholder 4"/>
          <p:cNvSpPr>
            <a:spLocks noGrp="1"/>
          </p:cNvSpPr>
          <p:nvPr>
            <p:ph type="sldNum" sz="quarter" idx="12"/>
          </p:nvPr>
        </p:nvSpPr>
        <p:spPr/>
        <p:txBody>
          <a:bodyPr/>
          <a:lstStyle/>
          <a:p>
            <a:fld id="{69E29E33-B620-47F9-BB04-8846C2A5AFCC}" type="slidenum">
              <a:rPr kumimoji="0" lang="en-US" smtClean="0"/>
              <a:pPr/>
              <a:t>6</a:t>
            </a:fld>
            <a:endParaRPr kumimoji="0" lang="en-US" dirty="0"/>
          </a:p>
        </p:txBody>
      </p:sp>
      <p:sp>
        <p:nvSpPr>
          <p:cNvPr id="6" name="Footer Placeholder 5"/>
          <p:cNvSpPr>
            <a:spLocks noGrp="1"/>
          </p:cNvSpPr>
          <p:nvPr>
            <p:ph type="ftr" sz="quarter" idx="11"/>
          </p:nvPr>
        </p:nvSpPr>
        <p:spPr/>
        <p:txBody>
          <a:bodyPr/>
          <a:lstStyle/>
          <a:p>
            <a:r>
              <a:rPr lang="en-US" sz="1500" dirty="0" smtClean="0"/>
              <a:t>Law #4</a:t>
            </a:r>
            <a:endParaRPr lang="en-US" sz="1500" dirty="0"/>
          </a:p>
        </p:txBody>
      </p:sp>
    </p:spTree>
  </p:cSld>
  <p:clrMapOvr>
    <a:masterClrMapping/>
  </p:clrMapOvr>
  <p:transition spd="slow">
    <p:blinds/>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DS Law</a:t>
            </a:r>
            <a:endParaRPr lang="en-US" dirty="0"/>
          </a:p>
        </p:txBody>
      </p:sp>
      <p:sp>
        <p:nvSpPr>
          <p:cNvPr id="21" name="Text Placeholder 20"/>
          <p:cNvSpPr>
            <a:spLocks noGrp="1"/>
          </p:cNvSpPr>
          <p:nvPr>
            <p:ph type="body" idx="2"/>
          </p:nvPr>
        </p:nvSpPr>
        <p:spPr/>
        <p:txBody>
          <a:bodyPr>
            <a:normAutofit/>
          </a:bodyPr>
          <a:lstStyle/>
          <a:p>
            <a:r>
              <a:rPr lang="en-US" sz="2400" dirty="0" smtClean="0"/>
              <a:t>Rule: When </a:t>
            </a:r>
            <a:r>
              <a:rPr lang="en-US" sz="2400" b="1" dirty="0" smtClean="0">
                <a:solidFill>
                  <a:srgbClr val="FFFF00"/>
                </a:solidFill>
              </a:rPr>
              <a:t>dividing </a:t>
            </a:r>
            <a:r>
              <a:rPr lang="en-US" sz="2400" dirty="0" smtClean="0"/>
              <a:t>exponent  numbers with the same base, all you have to do is subtract the exponents</a:t>
            </a:r>
            <a:endParaRPr lang="en-US" sz="2400" dirty="0"/>
          </a:p>
        </p:txBody>
      </p:sp>
      <p:sp>
        <p:nvSpPr>
          <p:cNvPr id="20" name="Content Placeholder 19"/>
          <p:cNvSpPr>
            <a:spLocks noGrp="1"/>
          </p:cNvSpPr>
          <p:nvPr>
            <p:ph sz="quarter" idx="1"/>
          </p:nvPr>
        </p:nvSpPr>
        <p:spPr>
          <a:xfrm>
            <a:off x="3124200" y="685800"/>
            <a:ext cx="5638800" cy="6781800"/>
          </a:xfrm>
        </p:spPr>
        <p:txBody>
          <a:bodyPr>
            <a:normAutofit fontScale="47500" lnSpcReduction="20000"/>
          </a:bodyPr>
          <a:lstStyle/>
          <a:p>
            <a:pPr algn="ctr">
              <a:spcAft>
                <a:spcPts val="1200"/>
              </a:spcAft>
              <a:buNone/>
            </a:pPr>
            <a:r>
              <a:rPr lang="en-US" sz="3636" b="1" dirty="0" smtClean="0"/>
              <a:t>Operation Steps</a:t>
            </a:r>
          </a:p>
          <a:p>
            <a:pPr>
              <a:spcAft>
                <a:spcPts val="1200"/>
              </a:spcAft>
              <a:buNone/>
            </a:pPr>
            <a:r>
              <a:rPr lang="en-US" sz="3636" dirty="0" smtClean="0"/>
              <a:t>Step 1: Write out the problem</a:t>
            </a:r>
          </a:p>
          <a:p>
            <a:pPr>
              <a:spcAft>
                <a:spcPts val="1200"/>
              </a:spcAft>
              <a:buNone/>
            </a:pPr>
            <a:r>
              <a:rPr lang="en-US" sz="3636" dirty="0" smtClean="0"/>
              <a:t>Step 2: Divide whole numbers</a:t>
            </a:r>
          </a:p>
          <a:p>
            <a:pPr>
              <a:spcAft>
                <a:spcPts val="1200"/>
              </a:spcAft>
              <a:buNone/>
            </a:pPr>
            <a:r>
              <a:rPr lang="en-US" sz="3636" dirty="0" smtClean="0"/>
              <a:t>Step 3: Drop the base (s) &amp; subtract exponents of the same base. Remember to carry down any whole #’s from the previous step. </a:t>
            </a:r>
          </a:p>
          <a:p>
            <a:pPr>
              <a:spcAft>
                <a:spcPts val="1200"/>
              </a:spcAft>
              <a:buNone/>
            </a:pPr>
            <a:r>
              <a:rPr lang="en-US" sz="3636" dirty="0" smtClean="0"/>
              <a:t>Step 4: Simplify &amp; take away parenthesis if any</a:t>
            </a:r>
          </a:p>
          <a:p>
            <a:pPr>
              <a:spcAft>
                <a:spcPts val="1200"/>
              </a:spcAft>
              <a:buNone/>
            </a:pPr>
            <a:r>
              <a:rPr lang="en-US" sz="3636" dirty="0" smtClean="0"/>
              <a:t>* Keep coefficients and variables on the top and whole numbers should be simplified like a fraction ex. 7/21 would = 1/3 </a:t>
            </a:r>
          </a:p>
          <a:p>
            <a:pPr marL="457200" indent="-457200">
              <a:spcAft>
                <a:spcPts val="1200"/>
              </a:spcAft>
              <a:buNone/>
            </a:pPr>
            <a:r>
              <a:rPr lang="en-US" sz="3636" u="sng" dirty="0" smtClean="0"/>
              <a:t>Example</a:t>
            </a:r>
            <a:r>
              <a:rPr lang="en-US" sz="3636" dirty="0" smtClean="0"/>
              <a:t>				</a:t>
            </a:r>
            <a:r>
              <a:rPr lang="en-US" sz="3636" u="sng" dirty="0" smtClean="0"/>
              <a:t>Practice</a:t>
            </a:r>
          </a:p>
          <a:p>
            <a:pPr marL="457200" indent="-457200">
              <a:spcAft>
                <a:spcPts val="1200"/>
              </a:spcAft>
              <a:buNone/>
            </a:pPr>
            <a:r>
              <a:rPr lang="en-US" sz="3636" dirty="0" smtClean="0"/>
              <a:t>16s</a:t>
            </a:r>
            <a:r>
              <a:rPr lang="en-US" sz="3636" baseline="30000" dirty="0" smtClean="0"/>
              <a:t>2</a:t>
            </a:r>
            <a:r>
              <a:rPr lang="en-US" sz="3636" dirty="0" smtClean="0"/>
              <a:t>t</a:t>
            </a:r>
            <a:r>
              <a:rPr lang="en-US" sz="3636" baseline="30000" dirty="0" smtClean="0"/>
              <a:t>4</a:t>
            </a:r>
            <a:r>
              <a:rPr lang="en-US" sz="3636" dirty="0" smtClean="0"/>
              <a:t>/8s</a:t>
            </a:r>
            <a:r>
              <a:rPr lang="en-US" sz="3636" baseline="30000" dirty="0" smtClean="0"/>
              <a:t>5</a:t>
            </a:r>
            <a:r>
              <a:rPr lang="en-US" sz="3636" dirty="0" smtClean="0"/>
              <a:t>t</a:t>
            </a:r>
            <a:r>
              <a:rPr lang="en-US" sz="3636" baseline="30000" dirty="0" smtClean="0"/>
              <a:t>3			</a:t>
            </a:r>
            <a:r>
              <a:rPr lang="en-US" sz="3636" dirty="0" smtClean="0">
                <a:solidFill>
                  <a:schemeClr val="accent1"/>
                </a:solidFill>
              </a:rPr>
              <a:t>14. </a:t>
            </a:r>
            <a:r>
              <a:rPr lang="en-US" sz="3636" dirty="0" smtClean="0">
                <a:solidFill>
                  <a:srgbClr val="000000"/>
                </a:solidFill>
              </a:rPr>
              <a:t>a</a:t>
            </a:r>
            <a:r>
              <a:rPr lang="en-US" sz="3636" baseline="30000" dirty="0" smtClean="0">
                <a:solidFill>
                  <a:srgbClr val="000000"/>
                </a:solidFill>
              </a:rPr>
              <a:t>7</a:t>
            </a:r>
            <a:r>
              <a:rPr lang="en-US" sz="3636" dirty="0" smtClean="0">
                <a:solidFill>
                  <a:srgbClr val="000000"/>
                </a:solidFill>
              </a:rPr>
              <a:t>/a</a:t>
            </a:r>
            <a:r>
              <a:rPr lang="en-US" sz="3636" baseline="30000" dirty="0" smtClean="0">
                <a:solidFill>
                  <a:srgbClr val="000000"/>
                </a:solidFill>
              </a:rPr>
              <a:t>10</a:t>
            </a:r>
            <a:endParaRPr lang="en-US" sz="3636" dirty="0" smtClean="0">
              <a:solidFill>
                <a:schemeClr val="accent1"/>
              </a:solidFill>
            </a:endParaRPr>
          </a:p>
          <a:p>
            <a:pPr marL="457200" indent="-457200">
              <a:spcAft>
                <a:spcPts val="1200"/>
              </a:spcAft>
              <a:buNone/>
            </a:pPr>
            <a:r>
              <a:rPr lang="en-US" sz="3636" dirty="0" smtClean="0">
                <a:solidFill>
                  <a:srgbClr val="000000"/>
                </a:solidFill>
              </a:rPr>
              <a:t>2s</a:t>
            </a:r>
            <a:r>
              <a:rPr lang="en-US" sz="3636" baseline="30000" dirty="0" smtClean="0">
                <a:solidFill>
                  <a:srgbClr val="000000"/>
                </a:solidFill>
              </a:rPr>
              <a:t>2</a:t>
            </a:r>
            <a:r>
              <a:rPr lang="en-US" sz="3636" dirty="0" smtClean="0">
                <a:solidFill>
                  <a:srgbClr val="000000"/>
                </a:solidFill>
              </a:rPr>
              <a:t>t</a:t>
            </a:r>
            <a:r>
              <a:rPr lang="en-US" sz="3636" baseline="30000" dirty="0" smtClean="0">
                <a:solidFill>
                  <a:srgbClr val="000000"/>
                </a:solidFill>
              </a:rPr>
              <a:t>4</a:t>
            </a:r>
            <a:r>
              <a:rPr lang="en-US" sz="3636" dirty="0" smtClean="0">
                <a:solidFill>
                  <a:srgbClr val="000000"/>
                </a:solidFill>
              </a:rPr>
              <a:t>/1s</a:t>
            </a:r>
            <a:r>
              <a:rPr lang="en-US" sz="3636" baseline="30000" dirty="0" smtClean="0">
                <a:solidFill>
                  <a:srgbClr val="000000"/>
                </a:solidFill>
              </a:rPr>
              <a:t>5</a:t>
            </a:r>
            <a:r>
              <a:rPr lang="en-US" sz="3636" dirty="0" smtClean="0">
                <a:solidFill>
                  <a:srgbClr val="000000"/>
                </a:solidFill>
              </a:rPr>
              <a:t>t</a:t>
            </a:r>
            <a:r>
              <a:rPr lang="en-US" sz="3636" baseline="30000" dirty="0" smtClean="0">
                <a:solidFill>
                  <a:srgbClr val="000000"/>
                </a:solidFill>
              </a:rPr>
              <a:t>3</a:t>
            </a:r>
            <a:r>
              <a:rPr lang="en-US" sz="3636" dirty="0" smtClean="0">
                <a:solidFill>
                  <a:schemeClr val="accent1"/>
                </a:solidFill>
              </a:rPr>
              <a:t>			15. </a:t>
            </a:r>
            <a:r>
              <a:rPr lang="en-US" sz="3636" dirty="0" smtClean="0">
                <a:solidFill>
                  <a:srgbClr val="000000"/>
                </a:solidFill>
              </a:rPr>
              <a:t>12mn/12m</a:t>
            </a:r>
            <a:r>
              <a:rPr lang="en-US" sz="3636" baseline="30000" dirty="0" smtClean="0">
                <a:solidFill>
                  <a:srgbClr val="000000"/>
                </a:solidFill>
              </a:rPr>
              <a:t>3</a:t>
            </a:r>
            <a:r>
              <a:rPr lang="en-US" sz="3636" dirty="0" smtClean="0">
                <a:solidFill>
                  <a:srgbClr val="000000"/>
                </a:solidFill>
              </a:rPr>
              <a:t>n</a:t>
            </a:r>
            <a:r>
              <a:rPr lang="en-US" sz="3636" baseline="30000" dirty="0" smtClean="0">
                <a:solidFill>
                  <a:srgbClr val="000000"/>
                </a:solidFill>
              </a:rPr>
              <a:t>5</a:t>
            </a:r>
            <a:endParaRPr lang="en-US" sz="3636" dirty="0" smtClean="0">
              <a:solidFill>
                <a:schemeClr val="accent1"/>
              </a:solidFill>
            </a:endParaRPr>
          </a:p>
          <a:p>
            <a:pPr marL="457200" indent="-457200">
              <a:spcAft>
                <a:spcPts val="1200"/>
              </a:spcAft>
              <a:buNone/>
            </a:pPr>
            <a:r>
              <a:rPr lang="en-US" sz="3636" dirty="0" smtClean="0">
                <a:solidFill>
                  <a:srgbClr val="000000"/>
                </a:solidFill>
              </a:rPr>
              <a:t>2s</a:t>
            </a:r>
            <a:r>
              <a:rPr lang="en-US" sz="3636" baseline="30000" dirty="0" smtClean="0">
                <a:solidFill>
                  <a:srgbClr val="000000"/>
                </a:solidFill>
              </a:rPr>
              <a:t>2-5</a:t>
            </a:r>
            <a:r>
              <a:rPr lang="en-US" sz="3636" dirty="0" smtClean="0">
                <a:solidFill>
                  <a:srgbClr val="000000"/>
                </a:solidFill>
              </a:rPr>
              <a:t>t</a:t>
            </a:r>
            <a:r>
              <a:rPr lang="en-US" sz="3636" baseline="30000" dirty="0" smtClean="0">
                <a:solidFill>
                  <a:srgbClr val="000000"/>
                </a:solidFill>
              </a:rPr>
              <a:t>4-3</a:t>
            </a:r>
            <a:r>
              <a:rPr lang="en-US" sz="3636" dirty="0" smtClean="0">
                <a:solidFill>
                  <a:srgbClr val="000000"/>
                </a:solidFill>
              </a:rPr>
              <a:t>/1				</a:t>
            </a:r>
            <a:r>
              <a:rPr lang="en-US" sz="3636" dirty="0" smtClean="0">
                <a:solidFill>
                  <a:schemeClr val="accent1"/>
                </a:solidFill>
              </a:rPr>
              <a:t>16. </a:t>
            </a:r>
            <a:r>
              <a:rPr lang="en-US" sz="3636" dirty="0" smtClean="0">
                <a:solidFill>
                  <a:srgbClr val="000000"/>
                </a:solidFill>
              </a:rPr>
              <a:t>-3b</a:t>
            </a:r>
            <a:r>
              <a:rPr lang="en-US" sz="3636" baseline="30000" dirty="0" smtClean="0">
                <a:solidFill>
                  <a:srgbClr val="000000"/>
                </a:solidFill>
              </a:rPr>
              <a:t>2</a:t>
            </a:r>
            <a:r>
              <a:rPr lang="en-US" sz="3636" dirty="0" smtClean="0">
                <a:solidFill>
                  <a:srgbClr val="000000"/>
                </a:solidFill>
              </a:rPr>
              <a:t>c</a:t>
            </a:r>
            <a:r>
              <a:rPr lang="en-US" sz="3636" baseline="30000" dirty="0" smtClean="0">
                <a:solidFill>
                  <a:srgbClr val="000000"/>
                </a:solidFill>
              </a:rPr>
              <a:t>5</a:t>
            </a:r>
            <a:r>
              <a:rPr lang="en-US" sz="3636" dirty="0" smtClean="0">
                <a:solidFill>
                  <a:srgbClr val="000000"/>
                </a:solidFill>
              </a:rPr>
              <a:t>/12b</a:t>
            </a:r>
            <a:r>
              <a:rPr lang="en-US" sz="3636" baseline="30000" dirty="0" smtClean="0">
                <a:solidFill>
                  <a:srgbClr val="000000"/>
                </a:solidFill>
              </a:rPr>
              <a:t>3</a:t>
            </a:r>
            <a:r>
              <a:rPr lang="en-US" sz="3636" dirty="0" smtClean="0">
                <a:solidFill>
                  <a:srgbClr val="000000"/>
                </a:solidFill>
              </a:rPr>
              <a:t>c</a:t>
            </a:r>
            <a:r>
              <a:rPr lang="en-US" sz="3636" baseline="30000" dirty="0" smtClean="0">
                <a:solidFill>
                  <a:srgbClr val="000000"/>
                </a:solidFill>
              </a:rPr>
              <a:t>6</a:t>
            </a:r>
            <a:r>
              <a:rPr lang="en-US" sz="3636" dirty="0" smtClean="0">
                <a:solidFill>
                  <a:schemeClr val="accent1"/>
                </a:solidFill>
              </a:rPr>
              <a:t> </a:t>
            </a:r>
          </a:p>
          <a:p>
            <a:pPr marL="457200" indent="-457200">
              <a:spcAft>
                <a:spcPts val="1200"/>
              </a:spcAft>
              <a:buNone/>
            </a:pPr>
            <a:r>
              <a:rPr lang="en-US" sz="3636" dirty="0" smtClean="0">
                <a:solidFill>
                  <a:srgbClr val="000000"/>
                </a:solidFill>
              </a:rPr>
              <a:t>2s</a:t>
            </a:r>
            <a:r>
              <a:rPr lang="en-US" sz="3636" baseline="30000" dirty="0" smtClean="0">
                <a:solidFill>
                  <a:srgbClr val="000000"/>
                </a:solidFill>
              </a:rPr>
              <a:t>-3</a:t>
            </a:r>
            <a:r>
              <a:rPr lang="en-US" sz="3636" dirty="0" smtClean="0">
                <a:solidFill>
                  <a:srgbClr val="000000"/>
                </a:solidFill>
              </a:rPr>
              <a:t>t					</a:t>
            </a:r>
            <a:r>
              <a:rPr lang="en-US" sz="3636" dirty="0" smtClean="0">
                <a:solidFill>
                  <a:schemeClr val="accent1"/>
                </a:solidFill>
              </a:rPr>
              <a:t>17. </a:t>
            </a:r>
            <a:r>
              <a:rPr lang="en-US" sz="3636" dirty="0" smtClean="0">
                <a:solidFill>
                  <a:srgbClr val="000000"/>
                </a:solidFill>
              </a:rPr>
              <a:t>-60b</a:t>
            </a:r>
            <a:r>
              <a:rPr lang="en-US" sz="3636" baseline="30000" dirty="0" smtClean="0">
                <a:solidFill>
                  <a:srgbClr val="000000"/>
                </a:solidFill>
              </a:rPr>
              <a:t>3</a:t>
            </a:r>
            <a:r>
              <a:rPr lang="en-US" sz="3636" dirty="0" smtClean="0">
                <a:solidFill>
                  <a:srgbClr val="000000"/>
                </a:solidFill>
              </a:rPr>
              <a:t>c</a:t>
            </a:r>
            <a:r>
              <a:rPr lang="en-US" sz="3636" baseline="30000" dirty="0" smtClean="0">
                <a:solidFill>
                  <a:srgbClr val="000000"/>
                </a:solidFill>
              </a:rPr>
              <a:t>2</a:t>
            </a:r>
            <a:r>
              <a:rPr lang="en-US" sz="3636" dirty="0" smtClean="0">
                <a:solidFill>
                  <a:srgbClr val="000000"/>
                </a:solidFill>
              </a:rPr>
              <a:t>/24bc</a:t>
            </a:r>
            <a:r>
              <a:rPr lang="en-US" sz="3636" baseline="30000" dirty="0" smtClean="0">
                <a:solidFill>
                  <a:srgbClr val="000000"/>
                </a:solidFill>
              </a:rPr>
              <a:t>2</a:t>
            </a:r>
            <a:endParaRPr lang="en-US" sz="3636" dirty="0" smtClean="0">
              <a:solidFill>
                <a:schemeClr val="accent1"/>
              </a:solidFill>
            </a:endParaRPr>
          </a:p>
          <a:p>
            <a:pPr marL="457200" indent="-457200">
              <a:spcAft>
                <a:spcPts val="1200"/>
              </a:spcAft>
              <a:buNone/>
            </a:pPr>
            <a:endParaRPr lang="en-US" sz="3636" baseline="30000" dirty="0" smtClean="0"/>
          </a:p>
          <a:p>
            <a:pPr marL="457200" indent="-457200">
              <a:spcAft>
                <a:spcPts val="1200"/>
              </a:spcAft>
              <a:buNone/>
            </a:pPr>
            <a:r>
              <a:rPr lang="en-US" sz="3636" dirty="0" smtClean="0"/>
              <a:t>					</a:t>
            </a:r>
            <a:r>
              <a:rPr lang="en-US" sz="3636" baseline="30000" dirty="0" smtClean="0">
                <a:solidFill>
                  <a:schemeClr val="accent1"/>
                </a:solidFill>
              </a:rPr>
              <a:t>	</a:t>
            </a:r>
          </a:p>
          <a:p>
            <a:pPr>
              <a:buNone/>
            </a:pPr>
            <a:endParaRPr lang="en-US" dirty="0"/>
          </a:p>
        </p:txBody>
      </p:sp>
      <p:sp>
        <p:nvSpPr>
          <p:cNvPr id="5" name="Slide Number Placeholder 4"/>
          <p:cNvSpPr>
            <a:spLocks noGrp="1"/>
          </p:cNvSpPr>
          <p:nvPr>
            <p:ph type="sldNum" sz="quarter" idx="12"/>
          </p:nvPr>
        </p:nvSpPr>
        <p:spPr/>
        <p:txBody>
          <a:bodyPr/>
          <a:lstStyle/>
          <a:p>
            <a:fld id="{69E29E33-B620-47F9-BB04-8846C2A5AFCC}" type="slidenum">
              <a:rPr kumimoji="0" lang="en-US" smtClean="0"/>
              <a:pPr/>
              <a:t>7</a:t>
            </a:fld>
            <a:endParaRPr kumimoji="0" lang="en-US" dirty="0"/>
          </a:p>
        </p:txBody>
      </p:sp>
      <p:sp>
        <p:nvSpPr>
          <p:cNvPr id="6" name="Footer Placeholder 5"/>
          <p:cNvSpPr>
            <a:spLocks noGrp="1"/>
          </p:cNvSpPr>
          <p:nvPr>
            <p:ph type="ftr" sz="quarter" idx="11"/>
          </p:nvPr>
        </p:nvSpPr>
        <p:spPr/>
        <p:txBody>
          <a:bodyPr/>
          <a:lstStyle/>
          <a:p>
            <a:r>
              <a:rPr lang="en-US" sz="1500" dirty="0" smtClean="0"/>
              <a:t>Law #5</a:t>
            </a:r>
            <a:endParaRPr lang="en-US" sz="1500" dirty="0"/>
          </a:p>
        </p:txBody>
      </p:sp>
    </p:spTree>
  </p:cSld>
  <p:clrMapOvr>
    <a:masterClrMapping/>
  </p:clrMapOvr>
  <p:transition spd="slow">
    <p:randomBar dir="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PM Law</a:t>
            </a:r>
            <a:endParaRPr lang="en-US" dirty="0"/>
          </a:p>
        </p:txBody>
      </p:sp>
      <p:sp>
        <p:nvSpPr>
          <p:cNvPr id="7" name="Text Placeholder 6"/>
          <p:cNvSpPr>
            <a:spLocks noGrp="1"/>
          </p:cNvSpPr>
          <p:nvPr>
            <p:ph type="body" idx="2"/>
          </p:nvPr>
        </p:nvSpPr>
        <p:spPr/>
        <p:txBody>
          <a:bodyPr>
            <a:normAutofit/>
          </a:bodyPr>
          <a:lstStyle/>
          <a:p>
            <a:r>
              <a:rPr lang="en-US" sz="2400" dirty="0" smtClean="0"/>
              <a:t>Rule: Taking a </a:t>
            </a:r>
            <a:r>
              <a:rPr lang="en-US" sz="2400" b="1" dirty="0" smtClean="0">
                <a:solidFill>
                  <a:srgbClr val="FFFF00"/>
                </a:solidFill>
              </a:rPr>
              <a:t>power of a power </a:t>
            </a:r>
            <a:r>
              <a:rPr lang="en-US" sz="2400" dirty="0" smtClean="0"/>
              <a:t>and multiplying the exponents</a:t>
            </a:r>
            <a:endParaRPr lang="en-US" sz="2400" dirty="0"/>
          </a:p>
        </p:txBody>
      </p:sp>
      <p:sp>
        <p:nvSpPr>
          <p:cNvPr id="5" name="Slide Number Placeholder 4"/>
          <p:cNvSpPr>
            <a:spLocks noGrp="1"/>
          </p:cNvSpPr>
          <p:nvPr>
            <p:ph type="sldNum" sz="quarter" idx="12"/>
          </p:nvPr>
        </p:nvSpPr>
        <p:spPr/>
        <p:txBody>
          <a:bodyPr/>
          <a:lstStyle/>
          <a:p>
            <a:fld id="{69E29E33-B620-47F9-BB04-8846C2A5AFCC}" type="slidenum">
              <a:rPr kumimoji="0" lang="en-US" smtClean="0"/>
              <a:pPr/>
              <a:t>8</a:t>
            </a:fld>
            <a:endParaRPr kumimoji="0" lang="en-US" dirty="0"/>
          </a:p>
        </p:txBody>
      </p:sp>
      <p:sp>
        <p:nvSpPr>
          <p:cNvPr id="6" name="Footer Placeholder 5"/>
          <p:cNvSpPr>
            <a:spLocks noGrp="1"/>
          </p:cNvSpPr>
          <p:nvPr>
            <p:ph type="ftr" sz="quarter" idx="11"/>
          </p:nvPr>
        </p:nvSpPr>
        <p:spPr/>
        <p:txBody>
          <a:bodyPr/>
          <a:lstStyle/>
          <a:p>
            <a:r>
              <a:rPr lang="en-US" sz="1500" dirty="0" smtClean="0"/>
              <a:t>Law #6</a:t>
            </a:r>
            <a:endParaRPr lang="en-US" sz="1500" dirty="0"/>
          </a:p>
        </p:txBody>
      </p:sp>
      <p:sp>
        <p:nvSpPr>
          <p:cNvPr id="8" name="Content Placeholder 19"/>
          <p:cNvSpPr txBox="1">
            <a:spLocks/>
          </p:cNvSpPr>
          <p:nvPr/>
        </p:nvSpPr>
        <p:spPr>
          <a:xfrm>
            <a:off x="3124200" y="754062"/>
            <a:ext cx="5638800" cy="5656785"/>
          </a:xfrm>
          <a:prstGeom prst="rect">
            <a:avLst/>
          </a:prstGeom>
        </p:spPr>
        <p:txBody>
          <a:bodyPr vert="horz">
            <a:noAutofit/>
          </a:bodyPr>
          <a:lstStyle/>
          <a:p>
            <a:pPr algn="ctr">
              <a:spcAft>
                <a:spcPts val="1200"/>
              </a:spcAft>
              <a:buNone/>
            </a:pPr>
            <a:r>
              <a:rPr lang="en-US" sz="2000" b="1" dirty="0" smtClean="0"/>
              <a:t>Operation Steps</a:t>
            </a:r>
          </a:p>
          <a:p>
            <a:pPr>
              <a:spcAft>
                <a:spcPts val="1200"/>
              </a:spcAft>
              <a:buNone/>
            </a:pPr>
            <a:r>
              <a:rPr lang="en-US" sz="2000" dirty="0" smtClean="0"/>
              <a:t>Step 1: Write out the problem</a:t>
            </a:r>
          </a:p>
          <a:p>
            <a:pPr>
              <a:spcAft>
                <a:spcPts val="1200"/>
              </a:spcAft>
              <a:buNone/>
            </a:pPr>
            <a:r>
              <a:rPr lang="en-US" sz="2000" dirty="0" smtClean="0"/>
              <a:t>Step 2: Distribute the outside exponent to everything inside the parenthesis and take away outside exponent</a:t>
            </a:r>
          </a:p>
          <a:p>
            <a:pPr>
              <a:spcAft>
                <a:spcPts val="1200"/>
              </a:spcAft>
              <a:buNone/>
            </a:pPr>
            <a:r>
              <a:rPr lang="en-US" sz="2000" dirty="0" smtClean="0"/>
              <a:t>Step 3: Multiply the exponents</a:t>
            </a:r>
          </a:p>
          <a:p>
            <a:pPr>
              <a:spcAft>
                <a:spcPts val="1200"/>
              </a:spcAft>
              <a:buNone/>
            </a:pPr>
            <a:r>
              <a:rPr lang="en-US" sz="2000" dirty="0" smtClean="0"/>
              <a:t>Step 4: Simplify &amp; take away parenthesis</a:t>
            </a:r>
          </a:p>
          <a:p>
            <a:pPr>
              <a:spcAft>
                <a:spcPts val="1200"/>
              </a:spcAft>
              <a:buNone/>
            </a:pPr>
            <a:r>
              <a:rPr lang="en-US" sz="2000" dirty="0" smtClean="0"/>
              <a:t>* Don’t distribute expo to #’s outside of the ()</a:t>
            </a:r>
          </a:p>
          <a:p>
            <a:pPr>
              <a:spcAft>
                <a:spcPts val="1200"/>
              </a:spcAft>
              <a:buNone/>
            </a:pPr>
            <a:r>
              <a:rPr lang="en-US" sz="2000" u="sng" dirty="0" smtClean="0"/>
              <a:t>Example</a:t>
            </a:r>
            <a:r>
              <a:rPr lang="en-US" sz="2000" dirty="0" smtClean="0"/>
              <a:t>						</a:t>
            </a:r>
            <a:r>
              <a:rPr lang="en-US" sz="2000" u="sng" dirty="0" smtClean="0"/>
              <a:t>Practice</a:t>
            </a:r>
          </a:p>
          <a:p>
            <a:pPr marL="457200" indent="-457200">
              <a:spcAft>
                <a:spcPts val="1200"/>
              </a:spcAft>
              <a:buNone/>
            </a:pPr>
            <a:r>
              <a:rPr lang="en-US" sz="2000" dirty="0" smtClean="0"/>
              <a:t>(-7x</a:t>
            </a:r>
            <a:r>
              <a:rPr lang="en-US" sz="2000" baseline="30000" dirty="0" smtClean="0"/>
              <a:t>5</a:t>
            </a:r>
            <a:r>
              <a:rPr lang="en-US" sz="2000" dirty="0" smtClean="0"/>
              <a:t>yz</a:t>
            </a:r>
            <a:r>
              <a:rPr lang="en-US" sz="2000" baseline="30000" dirty="0" smtClean="0"/>
              <a:t>8</a:t>
            </a:r>
            <a:r>
              <a:rPr lang="en-US" sz="2000" dirty="0" smtClean="0"/>
              <a:t>)</a:t>
            </a:r>
            <a:r>
              <a:rPr lang="en-US" sz="2000" baseline="30000" dirty="0" smtClean="0"/>
              <a:t>3</a:t>
            </a:r>
            <a:r>
              <a:rPr lang="en-US" sz="2000" dirty="0" smtClean="0"/>
              <a:t>						</a:t>
            </a:r>
            <a:r>
              <a:rPr lang="en-US" sz="2000" dirty="0" smtClean="0">
                <a:solidFill>
                  <a:srgbClr val="D16349"/>
                </a:solidFill>
              </a:rPr>
              <a:t>18. </a:t>
            </a:r>
            <a:r>
              <a:rPr lang="en-US" sz="2000" dirty="0" smtClean="0"/>
              <a:t>3(10</a:t>
            </a:r>
            <a:r>
              <a:rPr lang="en-US" sz="2000" baseline="30000" dirty="0" smtClean="0"/>
              <a:t>2</a:t>
            </a:r>
            <a:r>
              <a:rPr lang="en-US" sz="2000" dirty="0" smtClean="0"/>
              <a:t>3x</a:t>
            </a:r>
            <a:r>
              <a:rPr lang="en-US" sz="2000" baseline="30000" dirty="0" smtClean="0"/>
              <a:t>4</a:t>
            </a:r>
            <a:r>
              <a:rPr lang="en-US" sz="2000" dirty="0" smtClean="0"/>
              <a:t>)</a:t>
            </a:r>
            <a:r>
              <a:rPr lang="en-US" sz="2000" baseline="30000" dirty="0" smtClean="0"/>
              <a:t>2</a:t>
            </a:r>
            <a:r>
              <a:rPr lang="en-US" sz="2000" dirty="0" smtClean="0"/>
              <a:t>	</a:t>
            </a:r>
          </a:p>
          <a:p>
            <a:pPr marL="457200" indent="-457200">
              <a:spcAft>
                <a:spcPts val="1200"/>
              </a:spcAft>
              <a:buNone/>
            </a:pPr>
            <a:r>
              <a:rPr lang="en-US" sz="2000" dirty="0" smtClean="0"/>
              <a:t>(-7</a:t>
            </a:r>
            <a:r>
              <a:rPr lang="en-US" sz="2000" baseline="30000" dirty="0" smtClean="0"/>
              <a:t>1•3</a:t>
            </a:r>
            <a:r>
              <a:rPr lang="en-US" sz="2000" dirty="0" smtClean="0"/>
              <a:t>x</a:t>
            </a:r>
            <a:r>
              <a:rPr lang="en-US" sz="2000" baseline="30000" dirty="0" smtClean="0"/>
              <a:t>5•3</a:t>
            </a:r>
            <a:r>
              <a:rPr lang="en-US" sz="2000" dirty="0" smtClean="0"/>
              <a:t>y</a:t>
            </a:r>
            <a:r>
              <a:rPr lang="en-US" sz="2000" baseline="30000" dirty="0" smtClean="0"/>
              <a:t>1•3</a:t>
            </a:r>
            <a:r>
              <a:rPr lang="en-US" sz="2000" dirty="0" smtClean="0"/>
              <a:t>z</a:t>
            </a:r>
            <a:r>
              <a:rPr lang="en-US" sz="2000" baseline="30000" dirty="0" smtClean="0"/>
              <a:t>8•3</a:t>
            </a:r>
            <a:r>
              <a:rPr lang="en-US" sz="2000" dirty="0" smtClean="0"/>
              <a:t>)					</a:t>
            </a:r>
            <a:r>
              <a:rPr lang="en-US" sz="2000" dirty="0" smtClean="0">
                <a:solidFill>
                  <a:srgbClr val="D16349"/>
                </a:solidFill>
              </a:rPr>
              <a:t>19. </a:t>
            </a:r>
            <a:r>
              <a:rPr lang="en-US" sz="2000" dirty="0" smtClean="0"/>
              <a:t>(-5x</a:t>
            </a:r>
            <a:r>
              <a:rPr lang="en-US" sz="2000" baseline="30000" dirty="0" smtClean="0"/>
              <a:t>2</a:t>
            </a:r>
            <a:r>
              <a:rPr lang="en-US" sz="2000" dirty="0" smtClean="0"/>
              <a:t>y</a:t>
            </a:r>
            <a:r>
              <a:rPr lang="en-US" sz="2000" baseline="30000" dirty="0" smtClean="0"/>
              <a:t>8</a:t>
            </a:r>
            <a:r>
              <a:rPr lang="en-US" sz="2000" dirty="0" smtClean="0"/>
              <a:t>)</a:t>
            </a:r>
            <a:r>
              <a:rPr lang="en-US" sz="2000" baseline="30000" dirty="0" smtClean="0"/>
              <a:t>3</a:t>
            </a:r>
          </a:p>
          <a:p>
            <a:pPr marL="457200" indent="-457200">
              <a:spcAft>
                <a:spcPts val="1200"/>
              </a:spcAft>
              <a:buNone/>
            </a:pPr>
            <a:r>
              <a:rPr lang="en-US" sz="2000" dirty="0" smtClean="0"/>
              <a:t>(-7</a:t>
            </a:r>
            <a:r>
              <a:rPr lang="en-US" sz="2000" baseline="30000" dirty="0" smtClean="0"/>
              <a:t>3</a:t>
            </a:r>
            <a:r>
              <a:rPr lang="en-US" sz="2000" dirty="0" smtClean="0"/>
              <a:t>x</a:t>
            </a:r>
            <a:r>
              <a:rPr lang="en-US" sz="2000" baseline="30000" dirty="0" smtClean="0"/>
              <a:t>15</a:t>
            </a:r>
            <a:r>
              <a:rPr lang="en-US" sz="2000" dirty="0" smtClean="0"/>
              <a:t>y</a:t>
            </a:r>
            <a:r>
              <a:rPr lang="en-US" sz="2000" baseline="30000" dirty="0" smtClean="0"/>
              <a:t>3</a:t>
            </a:r>
            <a:r>
              <a:rPr lang="en-US" sz="2000" dirty="0" smtClean="0"/>
              <a:t>z</a:t>
            </a:r>
            <a:r>
              <a:rPr lang="en-US" sz="2000" baseline="30000" dirty="0" smtClean="0"/>
              <a:t>24</a:t>
            </a:r>
            <a:r>
              <a:rPr lang="en-US" sz="2000" dirty="0" smtClean="0"/>
              <a:t>)						</a:t>
            </a:r>
            <a:r>
              <a:rPr lang="en-US" sz="2000" dirty="0" smtClean="0">
                <a:solidFill>
                  <a:srgbClr val="D16349"/>
                </a:solidFill>
              </a:rPr>
              <a:t>20. </a:t>
            </a:r>
            <a:r>
              <a:rPr lang="en-US" sz="2000" dirty="0" smtClean="0"/>
              <a:t>-7(3x</a:t>
            </a:r>
            <a:r>
              <a:rPr lang="en-US" sz="2000" baseline="30000" dirty="0" smtClean="0"/>
              <a:t>9</a:t>
            </a:r>
            <a:r>
              <a:rPr lang="en-US" sz="2000" dirty="0" smtClean="0"/>
              <a:t>)</a:t>
            </a:r>
            <a:r>
              <a:rPr lang="en-US" sz="2000" baseline="30000" dirty="0" smtClean="0"/>
              <a:t>6</a:t>
            </a:r>
          </a:p>
          <a:p>
            <a:pPr marL="457200" indent="-457200">
              <a:spcAft>
                <a:spcPts val="1200"/>
              </a:spcAft>
              <a:buNone/>
            </a:pPr>
            <a:r>
              <a:rPr lang="en-US" sz="2000" dirty="0" smtClean="0"/>
              <a:t>-343x</a:t>
            </a:r>
            <a:r>
              <a:rPr lang="en-US" sz="2000" baseline="30000" dirty="0" smtClean="0"/>
              <a:t>15</a:t>
            </a:r>
            <a:r>
              <a:rPr lang="en-US" sz="2000" dirty="0" smtClean="0"/>
              <a:t>y</a:t>
            </a:r>
            <a:r>
              <a:rPr lang="en-US" sz="2000" baseline="30000" dirty="0" smtClean="0"/>
              <a:t>3</a:t>
            </a:r>
            <a:r>
              <a:rPr lang="en-US" sz="2000" dirty="0" smtClean="0"/>
              <a:t>z</a:t>
            </a:r>
            <a:r>
              <a:rPr lang="en-US" sz="2000" baseline="30000" dirty="0" smtClean="0"/>
              <a:t>24</a:t>
            </a:r>
            <a:r>
              <a:rPr lang="en-US" sz="2000" dirty="0" smtClean="0"/>
              <a:t>						</a:t>
            </a:r>
            <a:r>
              <a:rPr lang="en-US" sz="2000" dirty="0" smtClean="0">
                <a:solidFill>
                  <a:schemeClr val="accent1"/>
                </a:solidFill>
              </a:rPr>
              <a:t>21. </a:t>
            </a:r>
            <a:r>
              <a:rPr lang="en-US" sz="2000" dirty="0" smtClean="0"/>
              <a:t>(-x</a:t>
            </a:r>
            <a:r>
              <a:rPr lang="en-US" sz="2000" baseline="30000" dirty="0" smtClean="0"/>
              <a:t>0</a:t>
            </a:r>
            <a:r>
              <a:rPr lang="en-US" sz="2000" dirty="0" smtClean="0"/>
              <a:t>y</a:t>
            </a:r>
            <a:r>
              <a:rPr lang="en-US" sz="2000" baseline="30000" dirty="0" smtClean="0"/>
              <a:t>7</a:t>
            </a:r>
            <a:r>
              <a:rPr lang="en-US" sz="2000" dirty="0" smtClean="0"/>
              <a:t>z</a:t>
            </a:r>
            <a:r>
              <a:rPr lang="en-US" sz="2000" baseline="30000" dirty="0" smtClean="0"/>
              <a:t>12</a:t>
            </a:r>
            <a:r>
              <a:rPr lang="en-US" sz="2000" dirty="0" smtClean="0"/>
              <a:t>)</a:t>
            </a:r>
            <a:r>
              <a:rPr lang="en-US" sz="2000" baseline="30000" dirty="0" smtClean="0"/>
              <a:t>24</a:t>
            </a:r>
            <a:r>
              <a:rPr lang="en-US" sz="2000" dirty="0" smtClean="0"/>
              <a:t>	</a:t>
            </a:r>
          </a:p>
          <a:p>
            <a:pPr marL="457200" indent="-457200">
              <a:spcAft>
                <a:spcPts val="1200"/>
              </a:spcAft>
              <a:buNone/>
            </a:pPr>
            <a:r>
              <a:rPr lang="en-US" sz="2000" dirty="0" smtClean="0"/>
              <a:t>  </a:t>
            </a:r>
          </a:p>
        </p:txBody>
      </p:sp>
    </p:spTree>
  </p:cSld>
  <p:clrMapOvr>
    <a:masterClrMapping/>
  </p:clrMapOvr>
  <p:transition spd="slow">
    <p:pull dir="l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 Key </a:t>
            </a:r>
            <a:endParaRPr lang="en-US" dirty="0"/>
          </a:p>
        </p:txBody>
      </p:sp>
      <p:sp>
        <p:nvSpPr>
          <p:cNvPr id="3" name="Text Placeholder 2"/>
          <p:cNvSpPr>
            <a:spLocks noGrp="1"/>
          </p:cNvSpPr>
          <p:nvPr>
            <p:ph type="body" idx="2"/>
          </p:nvPr>
        </p:nvSpPr>
        <p:spPr/>
        <p:txBody>
          <a:bodyPr>
            <a:normAutofit/>
          </a:bodyPr>
          <a:lstStyle/>
          <a:p>
            <a:r>
              <a:rPr lang="en-US" sz="2400" dirty="0" smtClean="0"/>
              <a:t>Correct your work to see how well you understand each concept. If you need extra help, see your math teacher or go on ML for extra practice.</a:t>
            </a:r>
            <a:endParaRPr lang="en-US" sz="2400" dirty="0"/>
          </a:p>
        </p:txBody>
      </p:sp>
      <p:sp>
        <p:nvSpPr>
          <p:cNvPr id="4" name="Content Placeholder 3"/>
          <p:cNvSpPr>
            <a:spLocks noGrp="1"/>
          </p:cNvSpPr>
          <p:nvPr>
            <p:ph sz="quarter" idx="1"/>
          </p:nvPr>
        </p:nvSpPr>
        <p:spPr>
          <a:xfrm>
            <a:off x="3124200" y="685800"/>
            <a:ext cx="5638800" cy="5638800"/>
          </a:xfrm>
        </p:spPr>
        <p:txBody>
          <a:bodyPr>
            <a:normAutofit fontScale="92500" lnSpcReduction="10000"/>
          </a:bodyPr>
          <a:lstStyle/>
          <a:p>
            <a:pPr marL="514350" indent="-514350" algn="ctr">
              <a:spcAft>
                <a:spcPts val="1200"/>
              </a:spcAft>
              <a:buNone/>
            </a:pPr>
            <a:r>
              <a:rPr lang="en-US" b="1" dirty="0" smtClean="0"/>
              <a:t>Answers Correspond to Practice Numbers</a:t>
            </a:r>
          </a:p>
          <a:p>
            <a:pPr marL="514350" indent="-514350">
              <a:spcAft>
                <a:spcPts val="1200"/>
              </a:spcAft>
              <a:buNone/>
            </a:pPr>
            <a:r>
              <a:rPr lang="en-US" dirty="0" smtClean="0">
                <a:solidFill>
                  <a:schemeClr val="accent1"/>
                </a:solidFill>
              </a:rPr>
              <a:t>1. </a:t>
            </a:r>
            <a:r>
              <a:rPr lang="en-US" dirty="0" smtClean="0"/>
              <a:t>0</a:t>
            </a:r>
            <a:r>
              <a:rPr lang="en-US" dirty="0" smtClean="0">
                <a:solidFill>
                  <a:schemeClr val="accent1"/>
                </a:solidFill>
              </a:rPr>
              <a:t>			8. </a:t>
            </a:r>
            <a:r>
              <a:rPr lang="en-US" dirty="0" smtClean="0">
                <a:solidFill>
                  <a:srgbClr val="000000"/>
                </a:solidFill>
              </a:rPr>
              <a:t>1/x</a:t>
            </a:r>
            <a:r>
              <a:rPr lang="en-US" baseline="30000" dirty="0" smtClean="0">
                <a:solidFill>
                  <a:srgbClr val="000000"/>
                </a:solidFill>
              </a:rPr>
              <a:t>4</a:t>
            </a:r>
            <a:r>
              <a:rPr lang="en-US" dirty="0" smtClean="0">
                <a:solidFill>
                  <a:schemeClr val="accent1"/>
                </a:solidFill>
              </a:rPr>
              <a:t>	15. </a:t>
            </a:r>
            <a:r>
              <a:rPr lang="en-US" dirty="0" smtClean="0">
                <a:solidFill>
                  <a:srgbClr val="000000"/>
                </a:solidFill>
              </a:rPr>
              <a:t>m</a:t>
            </a:r>
            <a:r>
              <a:rPr lang="en-US" baseline="30000" dirty="0" smtClean="0">
                <a:solidFill>
                  <a:srgbClr val="000000"/>
                </a:solidFill>
              </a:rPr>
              <a:t>-2</a:t>
            </a:r>
            <a:r>
              <a:rPr lang="en-US" dirty="0" smtClean="0">
                <a:solidFill>
                  <a:srgbClr val="000000"/>
                </a:solidFill>
              </a:rPr>
              <a:t>n</a:t>
            </a:r>
            <a:r>
              <a:rPr lang="en-US" baseline="30000" dirty="0" smtClean="0">
                <a:solidFill>
                  <a:srgbClr val="000000"/>
                </a:solidFill>
              </a:rPr>
              <a:t>-4</a:t>
            </a:r>
            <a:r>
              <a:rPr lang="en-US" dirty="0" smtClean="0">
                <a:solidFill>
                  <a:schemeClr val="accent1"/>
                </a:solidFill>
              </a:rPr>
              <a:t> </a:t>
            </a:r>
          </a:p>
          <a:p>
            <a:pPr marL="514350" indent="-514350">
              <a:spcAft>
                <a:spcPts val="1200"/>
              </a:spcAft>
              <a:buNone/>
            </a:pPr>
            <a:r>
              <a:rPr lang="en-US" dirty="0" smtClean="0">
                <a:solidFill>
                  <a:schemeClr val="accent1"/>
                </a:solidFill>
              </a:rPr>
              <a:t>2. </a:t>
            </a:r>
            <a:r>
              <a:rPr lang="en-US" dirty="0" smtClean="0">
                <a:solidFill>
                  <a:srgbClr val="000000"/>
                </a:solidFill>
              </a:rPr>
              <a:t>0</a:t>
            </a:r>
            <a:r>
              <a:rPr lang="en-US" dirty="0" smtClean="0">
                <a:solidFill>
                  <a:schemeClr val="accent1"/>
                </a:solidFill>
              </a:rPr>
              <a:t>		9.</a:t>
            </a:r>
            <a:r>
              <a:rPr lang="en-US" dirty="0" smtClean="0">
                <a:solidFill>
                  <a:schemeClr val="accent1"/>
                </a:solidFill>
              </a:rPr>
              <a:t> </a:t>
            </a:r>
            <a:r>
              <a:rPr lang="en-US" dirty="0" smtClean="0">
                <a:solidFill>
                  <a:srgbClr val="000000"/>
                </a:solidFill>
              </a:rPr>
              <a:t>1/</a:t>
            </a:r>
            <a:r>
              <a:rPr lang="en-US" dirty="0" smtClean="0">
                <a:solidFill>
                  <a:srgbClr val="000000"/>
                </a:solidFill>
              </a:rPr>
              <a:t>125</a:t>
            </a:r>
            <a:r>
              <a:rPr lang="en-US" dirty="0" smtClean="0">
                <a:solidFill>
                  <a:schemeClr val="accent1"/>
                </a:solidFill>
              </a:rPr>
              <a:t>	16. </a:t>
            </a:r>
            <a:r>
              <a:rPr lang="en-US" dirty="0" smtClean="0">
                <a:solidFill>
                  <a:srgbClr val="000000"/>
                </a:solidFill>
              </a:rPr>
              <a:t>1/4bc</a:t>
            </a:r>
            <a:endParaRPr lang="en-US" dirty="0" smtClean="0">
              <a:solidFill>
                <a:schemeClr val="accent1"/>
              </a:solidFill>
            </a:endParaRPr>
          </a:p>
          <a:p>
            <a:pPr marL="514350" indent="-514350">
              <a:spcAft>
                <a:spcPts val="1200"/>
              </a:spcAft>
              <a:buNone/>
            </a:pPr>
            <a:r>
              <a:rPr lang="en-US" dirty="0" smtClean="0">
                <a:solidFill>
                  <a:schemeClr val="accent1"/>
                </a:solidFill>
              </a:rPr>
              <a:t>3. </a:t>
            </a:r>
            <a:r>
              <a:rPr lang="en-US" dirty="0" smtClean="0">
                <a:solidFill>
                  <a:srgbClr val="000000"/>
                </a:solidFill>
              </a:rPr>
              <a:t>0</a:t>
            </a:r>
            <a:r>
              <a:rPr lang="en-US" dirty="0" smtClean="0">
                <a:solidFill>
                  <a:schemeClr val="accent1"/>
                </a:solidFill>
              </a:rPr>
              <a:t>		10. </a:t>
            </a:r>
            <a:r>
              <a:rPr lang="en-US" dirty="0" smtClean="0">
                <a:solidFill>
                  <a:srgbClr val="000000"/>
                </a:solidFill>
              </a:rPr>
              <a:t>6w</a:t>
            </a:r>
            <a:r>
              <a:rPr lang="en-US" baseline="30000" dirty="0" smtClean="0">
                <a:solidFill>
                  <a:srgbClr val="000000"/>
                </a:solidFill>
              </a:rPr>
              <a:t>3</a:t>
            </a:r>
            <a:r>
              <a:rPr lang="en-US" dirty="0" smtClean="0">
                <a:solidFill>
                  <a:srgbClr val="000000"/>
                </a:solidFill>
              </a:rPr>
              <a:t>z</a:t>
            </a:r>
            <a:r>
              <a:rPr lang="en-US" baseline="30000" dirty="0" smtClean="0">
                <a:solidFill>
                  <a:srgbClr val="000000"/>
                </a:solidFill>
              </a:rPr>
              <a:t>5</a:t>
            </a:r>
            <a:r>
              <a:rPr lang="en-US" dirty="0" smtClean="0">
                <a:solidFill>
                  <a:schemeClr val="accent1"/>
                </a:solidFill>
              </a:rPr>
              <a:t>	17. </a:t>
            </a:r>
            <a:r>
              <a:rPr lang="en-US" dirty="0" smtClean="0">
                <a:solidFill>
                  <a:srgbClr val="000000"/>
                </a:solidFill>
              </a:rPr>
              <a:t>-5b</a:t>
            </a:r>
            <a:r>
              <a:rPr lang="en-US" baseline="30000" dirty="0" smtClean="0">
                <a:solidFill>
                  <a:srgbClr val="000000"/>
                </a:solidFill>
              </a:rPr>
              <a:t>2</a:t>
            </a:r>
            <a:r>
              <a:rPr lang="en-US" dirty="0" smtClean="0">
                <a:solidFill>
                  <a:srgbClr val="000000"/>
                </a:solidFill>
              </a:rPr>
              <a:t>/2</a:t>
            </a:r>
            <a:endParaRPr lang="en-US" dirty="0" smtClean="0">
              <a:solidFill>
                <a:schemeClr val="accent1"/>
              </a:solidFill>
            </a:endParaRPr>
          </a:p>
          <a:p>
            <a:pPr marL="514350" indent="-514350">
              <a:spcAft>
                <a:spcPts val="1200"/>
              </a:spcAft>
              <a:buNone/>
            </a:pPr>
            <a:r>
              <a:rPr lang="en-US" dirty="0" smtClean="0">
                <a:solidFill>
                  <a:schemeClr val="accent1"/>
                </a:solidFill>
              </a:rPr>
              <a:t>4. </a:t>
            </a:r>
            <a:r>
              <a:rPr lang="en-US" dirty="0" smtClean="0"/>
              <a:t>56</a:t>
            </a:r>
            <a:r>
              <a:rPr lang="en-US" dirty="0" smtClean="0">
                <a:solidFill>
                  <a:schemeClr val="accent1"/>
                </a:solidFill>
              </a:rPr>
              <a:t>		11. </a:t>
            </a:r>
            <a:r>
              <a:rPr lang="en-US" dirty="0" smtClean="0">
                <a:solidFill>
                  <a:srgbClr val="000000"/>
                </a:solidFill>
              </a:rPr>
              <a:t>ab</a:t>
            </a:r>
            <a:r>
              <a:rPr lang="en-US" baseline="30000" dirty="0" smtClean="0">
                <a:solidFill>
                  <a:srgbClr val="000000"/>
                </a:solidFill>
              </a:rPr>
              <a:t>2</a:t>
            </a:r>
            <a:r>
              <a:rPr lang="en-US" dirty="0" smtClean="0">
                <a:solidFill>
                  <a:srgbClr val="000000"/>
                </a:solidFill>
              </a:rPr>
              <a:t>c</a:t>
            </a:r>
            <a:r>
              <a:rPr lang="en-US" baseline="30000" dirty="0" smtClean="0">
                <a:solidFill>
                  <a:srgbClr val="000000"/>
                </a:solidFill>
              </a:rPr>
              <a:t>3	</a:t>
            </a:r>
            <a:r>
              <a:rPr lang="en-US" dirty="0" smtClean="0">
                <a:solidFill>
                  <a:schemeClr val="accent1"/>
                </a:solidFill>
              </a:rPr>
              <a:t>18. </a:t>
            </a:r>
            <a:r>
              <a:rPr lang="en-US" dirty="0" smtClean="0"/>
              <a:t>900x</a:t>
            </a:r>
            <a:r>
              <a:rPr lang="en-US" baseline="30000" dirty="0" smtClean="0"/>
              <a:t>8</a:t>
            </a:r>
            <a:endParaRPr lang="en-US" dirty="0" smtClean="0">
              <a:solidFill>
                <a:schemeClr val="accent1"/>
              </a:solidFill>
            </a:endParaRPr>
          </a:p>
          <a:p>
            <a:pPr marL="514350" indent="-514350">
              <a:spcAft>
                <a:spcPts val="1200"/>
              </a:spcAft>
              <a:buNone/>
            </a:pPr>
            <a:r>
              <a:rPr lang="en-US" dirty="0" smtClean="0">
                <a:solidFill>
                  <a:schemeClr val="accent1"/>
                </a:solidFill>
              </a:rPr>
              <a:t>5. </a:t>
            </a:r>
            <a:r>
              <a:rPr lang="en-US" dirty="0" smtClean="0">
                <a:solidFill>
                  <a:srgbClr val="000000"/>
                </a:solidFill>
              </a:rPr>
              <a:t>3	</a:t>
            </a:r>
            <a:r>
              <a:rPr lang="en-US" dirty="0" smtClean="0">
                <a:solidFill>
                  <a:schemeClr val="accent1"/>
                </a:solidFill>
              </a:rPr>
              <a:t>		12. </a:t>
            </a:r>
            <a:r>
              <a:rPr lang="en-US" dirty="0" smtClean="0">
                <a:solidFill>
                  <a:srgbClr val="000000"/>
                </a:solidFill>
              </a:rPr>
              <a:t>14,400	</a:t>
            </a:r>
            <a:r>
              <a:rPr lang="en-US" dirty="0" smtClean="0">
                <a:solidFill>
                  <a:schemeClr val="accent1"/>
                </a:solidFill>
              </a:rPr>
              <a:t>19. </a:t>
            </a:r>
            <a:r>
              <a:rPr lang="en-US" dirty="0" smtClean="0">
                <a:solidFill>
                  <a:srgbClr val="000000"/>
                </a:solidFill>
              </a:rPr>
              <a:t>-125x</a:t>
            </a:r>
            <a:r>
              <a:rPr lang="en-US" baseline="30000" dirty="0" smtClean="0">
                <a:solidFill>
                  <a:srgbClr val="000000"/>
                </a:solidFill>
              </a:rPr>
              <a:t>6</a:t>
            </a:r>
            <a:r>
              <a:rPr lang="en-US" dirty="0" smtClean="0">
                <a:solidFill>
                  <a:srgbClr val="000000"/>
                </a:solidFill>
              </a:rPr>
              <a:t>y</a:t>
            </a:r>
            <a:r>
              <a:rPr lang="en-US" baseline="30000" dirty="0" smtClean="0">
                <a:solidFill>
                  <a:srgbClr val="000000"/>
                </a:solidFill>
              </a:rPr>
              <a:t>24</a:t>
            </a:r>
            <a:endParaRPr lang="en-US" dirty="0" smtClean="0">
              <a:solidFill>
                <a:schemeClr val="accent1"/>
              </a:solidFill>
            </a:endParaRPr>
          </a:p>
          <a:p>
            <a:pPr marL="514350" indent="-514350">
              <a:spcAft>
                <a:spcPts val="1200"/>
              </a:spcAft>
              <a:buNone/>
            </a:pPr>
            <a:r>
              <a:rPr lang="en-US" dirty="0" smtClean="0">
                <a:solidFill>
                  <a:schemeClr val="accent1"/>
                </a:solidFill>
              </a:rPr>
              <a:t>6. </a:t>
            </a:r>
            <a:r>
              <a:rPr lang="en-US" dirty="0" smtClean="0">
                <a:solidFill>
                  <a:srgbClr val="000000"/>
                </a:solidFill>
              </a:rPr>
              <a:t>-27	</a:t>
            </a:r>
            <a:r>
              <a:rPr lang="en-US" dirty="0" smtClean="0">
                <a:solidFill>
                  <a:schemeClr val="accent1"/>
                </a:solidFill>
              </a:rPr>
              <a:t>	13.</a:t>
            </a:r>
            <a:r>
              <a:rPr lang="en-US" dirty="0" smtClean="0">
                <a:solidFill>
                  <a:srgbClr val="000000"/>
                </a:solidFill>
              </a:rPr>
              <a:t> -12x</a:t>
            </a:r>
            <a:r>
              <a:rPr lang="en-US" baseline="30000" dirty="0" smtClean="0">
                <a:solidFill>
                  <a:srgbClr val="000000"/>
                </a:solidFill>
              </a:rPr>
              <a:t>8</a:t>
            </a:r>
            <a:r>
              <a:rPr lang="en-US" dirty="0" smtClean="0">
                <a:solidFill>
                  <a:srgbClr val="000000"/>
                </a:solidFill>
              </a:rPr>
              <a:t>y</a:t>
            </a:r>
            <a:r>
              <a:rPr lang="en-US" baseline="30000" dirty="0" smtClean="0">
                <a:solidFill>
                  <a:srgbClr val="000000"/>
                </a:solidFill>
              </a:rPr>
              <a:t>9</a:t>
            </a:r>
            <a:r>
              <a:rPr lang="en-US" dirty="0" smtClean="0">
                <a:solidFill>
                  <a:srgbClr val="000000"/>
                </a:solidFill>
              </a:rPr>
              <a:t>	</a:t>
            </a:r>
            <a:r>
              <a:rPr lang="en-US" dirty="0" smtClean="0">
                <a:solidFill>
                  <a:schemeClr val="accent1"/>
                </a:solidFill>
              </a:rPr>
              <a:t>20. </a:t>
            </a:r>
            <a:r>
              <a:rPr lang="en-US" dirty="0" smtClean="0">
                <a:solidFill>
                  <a:srgbClr val="000000"/>
                </a:solidFill>
              </a:rPr>
              <a:t>-5103x</a:t>
            </a:r>
            <a:r>
              <a:rPr lang="en-US" baseline="30000" dirty="0" smtClean="0">
                <a:solidFill>
                  <a:srgbClr val="000000"/>
                </a:solidFill>
              </a:rPr>
              <a:t>54</a:t>
            </a:r>
            <a:endParaRPr lang="en-US" dirty="0" smtClean="0">
              <a:solidFill>
                <a:schemeClr val="accent1"/>
              </a:solidFill>
            </a:endParaRPr>
          </a:p>
          <a:p>
            <a:pPr marL="514350" indent="-514350">
              <a:spcAft>
                <a:spcPts val="1200"/>
              </a:spcAft>
              <a:buNone/>
            </a:pPr>
            <a:r>
              <a:rPr lang="en-US" dirty="0" smtClean="0">
                <a:solidFill>
                  <a:schemeClr val="accent1"/>
                </a:solidFill>
              </a:rPr>
              <a:t>7. </a:t>
            </a:r>
            <a:r>
              <a:rPr lang="en-US" dirty="0" smtClean="0">
                <a:solidFill>
                  <a:srgbClr val="000000"/>
                </a:solidFill>
              </a:rPr>
              <a:t>⅛</a:t>
            </a:r>
            <a:r>
              <a:rPr lang="en-US" dirty="0" smtClean="0">
                <a:solidFill>
                  <a:schemeClr val="accent1"/>
                </a:solidFill>
              </a:rPr>
              <a:t>		14.</a:t>
            </a:r>
            <a:r>
              <a:rPr lang="en-US" dirty="0" smtClean="0">
                <a:solidFill>
                  <a:srgbClr val="000000"/>
                </a:solidFill>
              </a:rPr>
              <a:t> a</a:t>
            </a:r>
            <a:r>
              <a:rPr lang="en-US" baseline="30000" dirty="0" smtClean="0">
                <a:solidFill>
                  <a:srgbClr val="000000"/>
                </a:solidFill>
              </a:rPr>
              <a:t>-3		</a:t>
            </a:r>
            <a:r>
              <a:rPr lang="en-US" dirty="0" smtClean="0">
                <a:solidFill>
                  <a:schemeClr val="accent1"/>
                </a:solidFill>
              </a:rPr>
              <a:t>21. </a:t>
            </a:r>
            <a:r>
              <a:rPr lang="en-US" dirty="0" smtClean="0">
                <a:solidFill>
                  <a:srgbClr val="000000"/>
                </a:solidFill>
              </a:rPr>
              <a:t>–xy</a:t>
            </a:r>
            <a:r>
              <a:rPr lang="en-US" baseline="30000" dirty="0" smtClean="0">
                <a:solidFill>
                  <a:srgbClr val="000000"/>
                </a:solidFill>
              </a:rPr>
              <a:t>168</a:t>
            </a:r>
            <a:r>
              <a:rPr lang="en-US" dirty="0" smtClean="0">
                <a:solidFill>
                  <a:srgbClr val="000000"/>
                </a:solidFill>
              </a:rPr>
              <a:t>z</a:t>
            </a:r>
            <a:r>
              <a:rPr lang="en-US" baseline="30000" dirty="0" smtClean="0">
                <a:solidFill>
                  <a:srgbClr val="000000"/>
                </a:solidFill>
              </a:rPr>
              <a:t>288</a:t>
            </a:r>
            <a:r>
              <a:rPr lang="en-US" dirty="0" smtClean="0">
                <a:solidFill>
                  <a:schemeClr val="accent1"/>
                </a:solidFill>
              </a:rPr>
              <a:t> </a:t>
            </a:r>
          </a:p>
          <a:p>
            <a:pPr marL="514350" indent="-514350">
              <a:spcAft>
                <a:spcPts val="600"/>
              </a:spcAft>
              <a:buNone/>
            </a:pPr>
            <a:r>
              <a:rPr lang="en-US" dirty="0" smtClean="0">
                <a:solidFill>
                  <a:schemeClr val="accent1"/>
                </a:solidFill>
              </a:rPr>
              <a:t>  </a:t>
            </a:r>
          </a:p>
          <a:p>
            <a:pPr marL="514350" indent="-514350">
              <a:spcAft>
                <a:spcPts val="600"/>
              </a:spcAft>
              <a:buFont typeface="+mj-lt"/>
              <a:buAutoNum type="arabicPeriod"/>
            </a:pPr>
            <a:endParaRPr lang="en-US" dirty="0" smtClean="0"/>
          </a:p>
          <a:p>
            <a:pPr>
              <a:spcAft>
                <a:spcPts val="600"/>
              </a:spcAft>
              <a:buNone/>
            </a:pPr>
            <a:endParaRPr lang="en-US" dirty="0" smtClean="0"/>
          </a:p>
          <a:p>
            <a:pPr algn="ctr">
              <a:spcAft>
                <a:spcPts val="600"/>
              </a:spcAft>
              <a:buNone/>
            </a:pPr>
            <a:endParaRPr lang="en-US" dirty="0"/>
          </a:p>
        </p:txBody>
      </p:sp>
      <p:sp>
        <p:nvSpPr>
          <p:cNvPr id="5" name="Slide Number Placeholder 4"/>
          <p:cNvSpPr>
            <a:spLocks noGrp="1"/>
          </p:cNvSpPr>
          <p:nvPr>
            <p:ph type="sldNum" sz="quarter" idx="12"/>
          </p:nvPr>
        </p:nvSpPr>
        <p:spPr/>
        <p:txBody>
          <a:bodyPr/>
          <a:lstStyle/>
          <a:p>
            <a:fld id="{69E29E33-B620-47F9-BB04-8846C2A5AFCC}" type="slidenum">
              <a:rPr kumimoji="0" lang="en-US" smtClean="0"/>
              <a:pPr/>
              <a:t>9</a:t>
            </a:fld>
            <a:endParaRPr kumimoji="0" lang="en-US" dirty="0"/>
          </a:p>
        </p:txBody>
      </p:sp>
    </p:spTree>
  </p:cSld>
  <p:clrMapOvr>
    <a:masterClrMapping/>
  </p:clrMapOvr>
  <p:transition spd="slow">
    <p:checker dir="vert"/>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Breeze.thmx</Template>
  <TotalTime>891</TotalTime>
  <Words>1121</Words>
  <Application>Microsoft Macintosh PowerPoint</Application>
  <PresentationFormat>On-screen Show (4:3)</PresentationFormat>
  <Paragraphs>138</Paragraphs>
  <Slides>9</Slides>
  <Notes>8</Notes>
  <HiddenSlides>0</HiddenSlides>
  <MMClips>0</MMClips>
  <ScaleCrop>false</ScaleCrop>
  <HeadingPairs>
    <vt:vector size="4" baseType="variant">
      <vt:variant>
        <vt:lpstr>Design Template</vt:lpstr>
      </vt:variant>
      <vt:variant>
        <vt:i4>1</vt:i4>
      </vt:variant>
      <vt:variant>
        <vt:lpstr>Slide Titles</vt:lpstr>
      </vt:variant>
      <vt:variant>
        <vt:i4>9</vt:i4>
      </vt:variant>
    </vt:vector>
  </HeadingPairs>
  <TitlesOfParts>
    <vt:vector size="10" baseType="lpstr">
      <vt:lpstr>Civic</vt:lpstr>
      <vt:lpstr>Exponent Laws</vt:lpstr>
      <vt:lpstr>Introduction</vt:lpstr>
      <vt:lpstr>Zero Power Law</vt:lpstr>
      <vt:lpstr>First Power Law</vt:lpstr>
      <vt:lpstr>Negative Exponent Law</vt:lpstr>
      <vt:lpstr>MA Law</vt:lpstr>
      <vt:lpstr>DS Law</vt:lpstr>
      <vt:lpstr>PM Law</vt:lpstr>
      <vt:lpstr>Answer Key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Exponent Laws</dc:title>
  <dc:creator>JASON SIMINSKI</dc:creator>
  <cp:lastModifiedBy>JASON SIMINSKI</cp:lastModifiedBy>
  <cp:revision>83</cp:revision>
  <dcterms:created xsi:type="dcterms:W3CDTF">2013-11-18T04:41:48Z</dcterms:created>
  <dcterms:modified xsi:type="dcterms:W3CDTF">2013-11-18T04:46:58Z</dcterms:modified>
</cp:coreProperties>
</file>