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10" r:id="rId9"/>
    <p:sldId id="263" r:id="rId10"/>
    <p:sldId id="264" r:id="rId11"/>
    <p:sldId id="265" r:id="rId12"/>
    <p:sldId id="266" r:id="rId13"/>
    <p:sldId id="267" r:id="rId14"/>
    <p:sldId id="268" r:id="rId15"/>
    <p:sldId id="307" r:id="rId16"/>
    <p:sldId id="270" r:id="rId17"/>
    <p:sldId id="308" r:id="rId18"/>
    <p:sldId id="309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69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11" r:id="rId57"/>
    <p:sldId id="314" r:id="rId58"/>
    <p:sldId id="315" r:id="rId5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ignboard" pitchFamily="2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ignboard" pitchFamily="2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ignboard" pitchFamily="2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ignboard" pitchFamily="2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ignboard" pitchFamily="2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Signboard" pitchFamily="2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Signboard" pitchFamily="2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Signboard" pitchFamily="2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Signboard" pitchFamily="2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60"/>
  </p:normalViewPr>
  <p:slideViewPr>
    <p:cSldViewPr>
      <p:cViewPr varScale="1">
        <p:scale>
          <a:sx n="69" d="100"/>
          <a:sy n="69" d="100"/>
        </p:scale>
        <p:origin x="-13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A9AEAAA-F88C-4E36-9577-2A764E181B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27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Signboard" pitchFamily="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Signboard" pitchFamily="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Signboard" pitchFamily="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Signboard" pitchFamily="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Signboard" pitchFamily="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F0829C6D-C2E3-4960-BCBE-CA15B97E2FE9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70AE1B8F-FA19-4BFA-8A11-C81405400BF8}" type="slidenum">
              <a:rPr lang="en-US" sz="1200" smtClean="0"/>
              <a:pPr eaLnBrk="1" hangingPunct="1"/>
              <a:t>10</a:t>
            </a:fld>
            <a:endParaRPr lang="en-US" sz="1200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7D809E7A-CEB6-4858-B4E0-02A4C1E8E735}" type="slidenum">
              <a:rPr lang="en-US" sz="1200" smtClean="0"/>
              <a:pPr eaLnBrk="1" hangingPunct="1"/>
              <a:t>11</a:t>
            </a:fld>
            <a:endParaRPr lang="en-US" sz="1200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2D73D877-B642-4650-BA74-1FA6C451142C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C7E84881-D999-4D47-A0DC-02CB2D8008A0}" type="slidenum">
              <a:rPr lang="en-US" sz="1200" smtClean="0"/>
              <a:pPr eaLnBrk="1" hangingPunct="1"/>
              <a:t>13</a:t>
            </a:fld>
            <a:endParaRPr lang="en-US" sz="1200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8D57E792-CF22-41DE-958B-7F8F818C4EEA}" type="slidenum">
              <a:rPr lang="en-US" sz="1200" smtClean="0"/>
              <a:pPr eaLnBrk="1" hangingPunct="1"/>
              <a:t>14</a:t>
            </a:fld>
            <a:endParaRPr lang="en-US" sz="1200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5729514F-0138-4F20-8587-A417D1F2714A}" type="slidenum">
              <a:rPr lang="en-US" sz="1200" smtClean="0"/>
              <a:pPr eaLnBrk="1" hangingPunct="1"/>
              <a:t>15</a:t>
            </a:fld>
            <a:endParaRPr lang="en-US" sz="1200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976850B6-E309-4A0C-BA58-34C17361AF52}" type="slidenum">
              <a:rPr lang="en-US" sz="1200" smtClean="0"/>
              <a:pPr eaLnBrk="1" hangingPunct="1"/>
              <a:t>16</a:t>
            </a:fld>
            <a:endParaRPr lang="en-US" sz="1200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1C953F40-7F71-4F1A-BF5A-A77C416FAE90}" type="slidenum">
              <a:rPr lang="en-US" sz="1200" smtClean="0"/>
              <a:pPr eaLnBrk="1" hangingPunct="1"/>
              <a:t>17</a:t>
            </a:fld>
            <a:endParaRPr lang="en-US" sz="1200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3AE383C9-6EE7-4EC4-BBC8-1F7C99D3DD78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D9546D20-7873-44E3-A9F7-64716B6904C3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23F34DF0-82FF-4259-802C-FFB747A81D2D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E1890A82-75B3-4056-91C1-322B5DBE0BCB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4E5C8E2C-D1F9-42FF-B80E-FED4CBC80ADF}" type="slidenum">
              <a:rPr lang="en-US" sz="1200" smtClean="0"/>
              <a:pPr eaLnBrk="1" hangingPunct="1"/>
              <a:t>21</a:t>
            </a:fld>
            <a:endParaRPr lang="en-US" sz="120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D1AF7666-5682-4323-B82E-5AAA5111EE11}" type="slidenum">
              <a:rPr lang="en-US" sz="1200" smtClean="0"/>
              <a:pPr eaLnBrk="1" hangingPunct="1"/>
              <a:t>22</a:t>
            </a:fld>
            <a:endParaRPr lang="en-US" sz="120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159255B3-8ACC-4E58-BC7B-EC66BC446424}" type="slidenum">
              <a:rPr lang="en-US" sz="1200" smtClean="0"/>
              <a:pPr eaLnBrk="1" hangingPunct="1"/>
              <a:t>23</a:t>
            </a:fld>
            <a:endParaRPr lang="en-US" sz="1200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4E8AFF9A-9FB5-4581-B383-6CA10FAE08E6}" type="slidenum">
              <a:rPr lang="en-US" sz="1200" smtClean="0"/>
              <a:pPr eaLnBrk="1" hangingPunct="1"/>
              <a:t>24</a:t>
            </a:fld>
            <a:endParaRPr lang="en-US" sz="1200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47439FFE-FDC5-4D2D-B367-567EDD8BFB94}" type="slidenum">
              <a:rPr lang="en-US" sz="1200" smtClean="0"/>
              <a:pPr eaLnBrk="1" hangingPunct="1"/>
              <a:t>25</a:t>
            </a:fld>
            <a:endParaRPr lang="en-US" sz="1200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23069619-DB68-4B8E-A85D-E3D861675EF4}" type="slidenum">
              <a:rPr lang="en-US" sz="1200" smtClean="0"/>
              <a:pPr eaLnBrk="1" hangingPunct="1"/>
              <a:t>26</a:t>
            </a:fld>
            <a:endParaRPr lang="en-US" sz="1200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F4CC17A8-AD1E-4FCF-8514-0EB0D5A0F7DB}" type="slidenum">
              <a:rPr lang="en-US" sz="1200" smtClean="0"/>
              <a:pPr eaLnBrk="1" hangingPunct="1"/>
              <a:t>27</a:t>
            </a:fld>
            <a:endParaRPr lang="en-US" sz="120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3D1A4E2D-1C16-46BB-A924-35BB1EF27B87}" type="slidenum">
              <a:rPr lang="en-US" sz="1200" smtClean="0"/>
              <a:pPr eaLnBrk="1" hangingPunct="1"/>
              <a:t>28</a:t>
            </a:fld>
            <a:endParaRPr lang="en-US" sz="1200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0133FAAB-D0E1-4529-B96A-C6043840DAE8}" type="slidenum">
              <a:rPr lang="en-US" sz="1200" smtClean="0"/>
              <a:pPr eaLnBrk="1" hangingPunct="1"/>
              <a:t>29</a:t>
            </a:fld>
            <a:endParaRPr lang="en-US" sz="1200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5A877F2C-32DE-48A9-92DC-8EFBE915D35A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B391691D-E1B4-4D7A-8C69-37B0DD5C7B16}" type="slidenum">
              <a:rPr lang="en-US" sz="1200" smtClean="0"/>
              <a:pPr eaLnBrk="1" hangingPunct="1"/>
              <a:t>30</a:t>
            </a:fld>
            <a:endParaRPr lang="en-US" sz="1200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8D5554C0-EE14-49E3-92C4-778D3C586998}" type="slidenum">
              <a:rPr lang="en-US" sz="1200" smtClean="0"/>
              <a:pPr eaLnBrk="1" hangingPunct="1"/>
              <a:t>31</a:t>
            </a:fld>
            <a:endParaRPr lang="en-US" sz="1200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A23EED28-C26D-41A7-BB2D-38A5C0960297}" type="slidenum">
              <a:rPr lang="en-US" sz="1200" smtClean="0"/>
              <a:pPr eaLnBrk="1" hangingPunct="1"/>
              <a:t>32</a:t>
            </a:fld>
            <a:endParaRPr lang="en-US" sz="1200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897E14D8-5115-4B6A-81EA-E515D24B0B67}" type="slidenum">
              <a:rPr lang="en-US" sz="1200" smtClean="0"/>
              <a:pPr eaLnBrk="1" hangingPunct="1"/>
              <a:t>33</a:t>
            </a:fld>
            <a:endParaRPr lang="en-US" sz="1200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7BC99C5B-0879-4362-AEFD-7C89A4176A2F}" type="slidenum">
              <a:rPr lang="en-US" sz="1200" smtClean="0"/>
              <a:pPr eaLnBrk="1" hangingPunct="1"/>
              <a:t>34</a:t>
            </a:fld>
            <a:endParaRPr lang="en-US" sz="1200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BC25E72E-BCE6-4460-8C38-C337E129A98E}" type="slidenum">
              <a:rPr lang="en-US" sz="1200" smtClean="0"/>
              <a:pPr eaLnBrk="1" hangingPunct="1"/>
              <a:t>35</a:t>
            </a:fld>
            <a:endParaRPr lang="en-US" sz="1200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A470204E-190E-4C5A-AE3B-B35F058D1231}" type="slidenum">
              <a:rPr lang="en-US" sz="1200" smtClean="0"/>
              <a:pPr eaLnBrk="1" hangingPunct="1"/>
              <a:t>36</a:t>
            </a:fld>
            <a:endParaRPr lang="en-US" sz="1200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E035CF48-33D0-41A6-BAB0-8E4BE4B10C6F}" type="slidenum">
              <a:rPr lang="en-US" sz="1200" smtClean="0"/>
              <a:pPr eaLnBrk="1" hangingPunct="1"/>
              <a:t>37</a:t>
            </a:fld>
            <a:endParaRPr lang="en-US" sz="1200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999882AE-17C2-48F2-BDF7-30C892E52DEA}" type="slidenum">
              <a:rPr lang="en-US" sz="1200" smtClean="0"/>
              <a:pPr eaLnBrk="1" hangingPunct="1"/>
              <a:t>38</a:t>
            </a:fld>
            <a:endParaRPr lang="en-US" sz="1200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B3E3ADC7-CD24-45A0-A534-B4E84CD4D00B}" type="slidenum">
              <a:rPr lang="en-US" sz="1200" smtClean="0"/>
              <a:pPr eaLnBrk="1" hangingPunct="1"/>
              <a:t>39</a:t>
            </a:fld>
            <a:endParaRPr lang="en-US" sz="1200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7A5F999B-32E7-4B86-A940-CF51B3E9FE6F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92929976-103B-4DD7-AE48-0F8B0D6F4823}" type="slidenum">
              <a:rPr lang="en-US" sz="1200" smtClean="0"/>
              <a:pPr eaLnBrk="1" hangingPunct="1"/>
              <a:t>40</a:t>
            </a:fld>
            <a:endParaRPr lang="en-US" sz="1200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8A6CF3C3-59EE-42B3-A231-F97AC86EE2D6}" type="slidenum">
              <a:rPr lang="en-US" sz="1200" smtClean="0"/>
              <a:pPr eaLnBrk="1" hangingPunct="1"/>
              <a:t>41</a:t>
            </a:fld>
            <a:endParaRPr lang="en-US" sz="1200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85FA4377-7E36-4678-86F3-88A9DE8A0A45}" type="slidenum">
              <a:rPr lang="en-US" sz="1200" smtClean="0"/>
              <a:pPr eaLnBrk="1" hangingPunct="1"/>
              <a:t>42</a:t>
            </a:fld>
            <a:endParaRPr lang="en-US" sz="1200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6967B34A-CE62-4733-BE4D-3B028452A5AE}" type="slidenum">
              <a:rPr lang="en-US" sz="1200" smtClean="0"/>
              <a:pPr eaLnBrk="1" hangingPunct="1"/>
              <a:t>43</a:t>
            </a:fld>
            <a:endParaRPr lang="en-US" sz="1200" smtClean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38147E23-7EEC-4744-9190-2D11284B8AB4}" type="slidenum">
              <a:rPr lang="en-US" sz="1200" smtClean="0"/>
              <a:pPr eaLnBrk="1" hangingPunct="1"/>
              <a:t>44</a:t>
            </a:fld>
            <a:endParaRPr lang="en-US" sz="1200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C85709A6-686B-482C-A397-009322C834AA}" type="slidenum">
              <a:rPr lang="en-US" sz="1200" smtClean="0"/>
              <a:pPr eaLnBrk="1" hangingPunct="1"/>
              <a:t>45</a:t>
            </a:fld>
            <a:endParaRPr lang="en-US" sz="1200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DC19A0E9-18ED-4B76-B038-97251A7C0ADB}" type="slidenum">
              <a:rPr lang="en-US" sz="1200" smtClean="0"/>
              <a:pPr eaLnBrk="1" hangingPunct="1"/>
              <a:t>46</a:t>
            </a:fld>
            <a:endParaRPr lang="en-US" sz="1200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C7761054-109A-47F3-8F1D-C1A2D30342E3}" type="slidenum">
              <a:rPr lang="en-US" sz="1200" smtClean="0"/>
              <a:pPr eaLnBrk="1" hangingPunct="1"/>
              <a:t>47</a:t>
            </a:fld>
            <a:endParaRPr lang="en-US" sz="1200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DE537367-C2A3-4981-BAE0-307DEBA5A177}" type="slidenum">
              <a:rPr lang="en-US" sz="1200" smtClean="0"/>
              <a:pPr eaLnBrk="1" hangingPunct="1"/>
              <a:t>48</a:t>
            </a:fld>
            <a:endParaRPr lang="en-US" sz="1200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FBA5FBD3-62C7-4074-A8FA-BA38850E338B}" type="slidenum">
              <a:rPr lang="en-US" sz="1200" smtClean="0"/>
              <a:pPr eaLnBrk="1" hangingPunct="1"/>
              <a:t>49</a:t>
            </a:fld>
            <a:endParaRPr lang="en-US" sz="1200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6B48AEE1-505C-42D2-96BE-90FACB31EF83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C068FEE0-00A2-4CDC-88AB-80E6541A794A}" type="slidenum">
              <a:rPr lang="en-US" sz="1200" smtClean="0"/>
              <a:pPr eaLnBrk="1" hangingPunct="1"/>
              <a:t>50</a:t>
            </a:fld>
            <a:endParaRPr lang="en-US" sz="1200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21B90EF1-A524-4CC8-981F-5DD4BF90F2EE}" type="slidenum">
              <a:rPr lang="en-US" sz="1200" smtClean="0"/>
              <a:pPr eaLnBrk="1" hangingPunct="1"/>
              <a:t>51</a:t>
            </a:fld>
            <a:endParaRPr lang="en-US" sz="1200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821C974C-5678-4D14-8125-16C49CB9062A}" type="slidenum">
              <a:rPr lang="en-US" sz="1200" smtClean="0"/>
              <a:pPr eaLnBrk="1" hangingPunct="1"/>
              <a:t>52</a:t>
            </a:fld>
            <a:endParaRPr lang="en-US" sz="1200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03EBDE98-1923-4516-B897-700C79EB8569}" type="slidenum">
              <a:rPr lang="en-US" sz="1200" smtClean="0"/>
              <a:pPr eaLnBrk="1" hangingPunct="1"/>
              <a:t>53</a:t>
            </a:fld>
            <a:endParaRPr lang="en-US" sz="1200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D34E0B2D-36C9-4F2A-9058-F37CB37FBA5F}" type="slidenum">
              <a:rPr lang="en-US" sz="1200" smtClean="0"/>
              <a:pPr eaLnBrk="1" hangingPunct="1"/>
              <a:t>54</a:t>
            </a:fld>
            <a:endParaRPr lang="en-US" sz="1200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6570FF9C-7F59-48E1-9DDD-8AD14A40A189}" type="slidenum">
              <a:rPr lang="en-US" sz="1200" smtClean="0"/>
              <a:pPr eaLnBrk="1" hangingPunct="1"/>
              <a:t>55</a:t>
            </a:fld>
            <a:endParaRPr lang="en-US" sz="1200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01C3B752-E05D-44CA-A1CB-26084A0AC48F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222B2481-BEE2-4565-9549-690A434615CE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algn="r" eaLnBrk="1" hangingPunct="1"/>
            <a:fld id="{CEF9237A-B5BB-4666-A35E-71DE1128C8BB}" type="slidenum">
              <a:rPr lang="en-US" sz="1200"/>
              <a:pPr algn="r" eaLnBrk="1" hangingPunct="1"/>
              <a:t>8</a:t>
            </a:fld>
            <a:endParaRPr lang="en-US" sz="120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eaLnBrk="1" hangingPunct="1"/>
            <a:fld id="{E2978E69-023D-4521-93D2-9A59D807822A}" type="slidenum">
              <a:rPr lang="en-US" sz="1200" smtClean="0"/>
              <a:pPr eaLnBrk="1" hangingPunct="1"/>
              <a:t>9</a:t>
            </a:fld>
            <a:endParaRPr lang="en-US" sz="1200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8503A-1CE8-48E4-A4A0-8BEBB867C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5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4FEF7-5C5C-46BA-AFB5-BBD0632DD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0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83A70-7E80-4B19-A7E1-FE626EFBC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87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0E9B4-A261-4A08-A8D0-6F812B715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9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FDE26-B457-41F2-A8EF-92337C88F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6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D5019-24C1-4CB0-A48D-4072AA2992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9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1E6E8-7A77-48DE-8686-33C4F3F20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5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C2AE8-BE9B-4665-8D6A-70E6503BF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4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CF3F1-2930-488A-8133-21CE50689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1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82CF3-25CF-4287-9BB9-CFA3AC0BFC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4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C9ADD-8598-4437-8DC7-C2F5BF425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73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8453E-F832-4667-BCA8-86AA58A79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02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8545607-1459-4609-B2CB-C16ECF6C7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ignboard" pitchFamily="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ignboard" pitchFamily="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ignboard" pitchFamily="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ignboard" pitchFamily="2" charset="0"/>
          <a:ea typeface="ＭＳ Ｐゴシック" pitchFamily="-112" charset="-128"/>
          <a:cs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ignboard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ignboard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ignboard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ignboard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6.xml"/><Relationship Id="rId18" Type="http://schemas.openxmlformats.org/officeDocument/2006/relationships/slide" Target="slide8.xml"/><Relationship Id="rId26" Type="http://schemas.openxmlformats.org/officeDocument/2006/relationships/slide" Target="slide44.xml"/><Relationship Id="rId3" Type="http://schemas.openxmlformats.org/officeDocument/2006/relationships/slide" Target="slide2.xml"/><Relationship Id="rId21" Type="http://schemas.openxmlformats.org/officeDocument/2006/relationships/slide" Target="slide41.xml"/><Relationship Id="rId7" Type="http://schemas.openxmlformats.org/officeDocument/2006/relationships/slide" Target="slide46.xml"/><Relationship Id="rId12" Type="http://schemas.openxmlformats.org/officeDocument/2006/relationships/slide" Target="slide48.xml"/><Relationship Id="rId17" Type="http://schemas.openxmlformats.org/officeDocument/2006/relationships/slide" Target="slide50.xml"/><Relationship Id="rId25" Type="http://schemas.openxmlformats.org/officeDocument/2006/relationships/slide" Target="slide33.xml"/><Relationship Id="rId2" Type="http://schemas.openxmlformats.org/officeDocument/2006/relationships/notesSlide" Target="../notesSlides/notesSlide1.xml"/><Relationship Id="rId16" Type="http://schemas.openxmlformats.org/officeDocument/2006/relationships/slide" Target="slide39.xml"/><Relationship Id="rId20" Type="http://schemas.openxmlformats.org/officeDocument/2006/relationships/slide" Target="slide31.xml"/><Relationship Id="rId29" Type="http://schemas.openxmlformats.org/officeDocument/2006/relationships/slide" Target="slide56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35.xml"/><Relationship Id="rId11" Type="http://schemas.openxmlformats.org/officeDocument/2006/relationships/slide" Target="slide37.xml"/><Relationship Id="rId24" Type="http://schemas.openxmlformats.org/officeDocument/2006/relationships/slide" Target="slide1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23" Type="http://schemas.openxmlformats.org/officeDocument/2006/relationships/slide" Target="slide11.xml"/><Relationship Id="rId28" Type="http://schemas.openxmlformats.org/officeDocument/2006/relationships/image" Target="../media/image1.png"/><Relationship Id="rId10" Type="http://schemas.openxmlformats.org/officeDocument/2006/relationships/slide" Target="slide25.xml"/><Relationship Id="rId19" Type="http://schemas.openxmlformats.org/officeDocument/2006/relationships/slide" Target="slide21.xml"/><Relationship Id="rId4" Type="http://schemas.openxmlformats.org/officeDocument/2006/relationships/slide" Target="slide13.xml"/><Relationship Id="rId9" Type="http://schemas.openxmlformats.org/officeDocument/2006/relationships/slide" Target="slide15.xml"/><Relationship Id="rId14" Type="http://schemas.openxmlformats.org/officeDocument/2006/relationships/slide" Target="slide17.xml"/><Relationship Id="rId22" Type="http://schemas.openxmlformats.org/officeDocument/2006/relationships/slide" Target="slide52.xml"/><Relationship Id="rId27" Type="http://schemas.openxmlformats.org/officeDocument/2006/relationships/slide" Target="slide5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25" name="Group 65"/>
          <p:cNvGraphicFramePr>
            <a:graphicFrameLocks noGrp="1"/>
          </p:cNvGraphicFramePr>
          <p:nvPr/>
        </p:nvGraphicFramePr>
        <p:xfrm>
          <a:off x="685800" y="1981200"/>
          <a:ext cx="7772400" cy="4754760"/>
        </p:xfrm>
        <a:graphic>
          <a:graphicData uri="http://schemas.openxmlformats.org/drawingml/2006/table">
            <a:tbl>
              <a:tblPr/>
              <a:tblGrid>
                <a:gridCol w="1676400"/>
                <a:gridCol w="1431925"/>
                <a:gridCol w="1555750"/>
                <a:gridCol w="1554163"/>
                <a:gridCol w="1554162"/>
              </a:tblGrid>
              <a:tr h="944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</a:rPr>
                        <a:t>Mendel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</a:rPr>
                        <a:t>P squares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</a:rPr>
                        <a:t>Genotype/ Phenotype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</a:rPr>
                        <a:t>Does not belong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</a:rPr>
                        <a:t>Lorenzo’s Oil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1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3" action="ppaction://hlinksldjump"/>
                        </a:rPr>
                        <a:t>$10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4" action="ppaction://hlinksldjump"/>
                        </a:rPr>
                        <a:t>$10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5" action="ppaction://hlinksldjump"/>
                        </a:rPr>
                        <a:t>$10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6" action="ppaction://hlinksldjump"/>
                        </a:rPr>
                        <a:t>$10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7" action="ppaction://hlinksldjump"/>
                        </a:rPr>
                        <a:t>$10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1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8" action="ppaction://hlinksldjump"/>
                        </a:rPr>
                        <a:t>$20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9" action="ppaction://hlinksldjump"/>
                        </a:rPr>
                        <a:t>$20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0" action="ppaction://hlinksldjump"/>
                        </a:rPr>
                        <a:t>$20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1" action="ppaction://hlinksldjump"/>
                        </a:rPr>
                        <a:t>$20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2" action="ppaction://hlinksldjump"/>
                        </a:rPr>
                        <a:t>$20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1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3" action="ppaction://hlinksldjump"/>
                        </a:rPr>
                        <a:t>$30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4" action="ppaction://hlinksldjump"/>
                        </a:rPr>
                        <a:t>$30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5" action="ppaction://hlinksldjump"/>
                        </a:rPr>
                        <a:t>$30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6" action="ppaction://hlinksldjump"/>
                        </a:rPr>
                        <a:t>$30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7" action="ppaction://hlinksldjump"/>
                        </a:rPr>
                        <a:t>$30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1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8" action="ppaction://hlinksldjump"/>
                        </a:rPr>
                        <a:t>$40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19" action="ppaction://hlinksldjump"/>
                        </a:rPr>
                        <a:t>$40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20" action="ppaction://hlinksldjump"/>
                        </a:rPr>
                        <a:t>$40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21" action="ppaction://hlinksldjump"/>
                        </a:rPr>
                        <a:t>$40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22" action="ppaction://hlinksldjump"/>
                        </a:rPr>
                        <a:t>$40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1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23" action="ppaction://hlinksldjump"/>
                        </a:rPr>
                        <a:t>$50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24" action="ppaction://hlinksldjump"/>
                        </a:rPr>
                        <a:t>$50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25" action="ppaction://hlinksldjump"/>
                        </a:rPr>
                        <a:t>$50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26" action="ppaction://hlinksldjump"/>
                        </a:rPr>
                        <a:t>$50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gnboard" pitchFamily="2" charset="0"/>
                          <a:ea typeface="ＭＳ Ｐゴシック" charset="-128"/>
                          <a:hlinkClick r:id="rId27" action="ppaction://hlinksldjump"/>
                        </a:rPr>
                        <a:t>$50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gnboard" pitchFamily="2" charset="0"/>
                        <a:ea typeface="ＭＳ Ｐゴシック" charset="-128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94" name="Picture 55" descr="dna---best_0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4724400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915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  <a:hlinkClick r:id="rId29" action="ppaction://hlinksldjump"/>
              </a:rPr>
              <a:t>Genetics Jeopardy</a:t>
            </a:r>
            <a:endParaRPr lang="en-US" sz="6000" b="1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-128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Mendel’s principle of segregation?</a:t>
            </a:r>
          </a:p>
        </p:txBody>
      </p:sp>
      <p:sp>
        <p:nvSpPr>
          <p:cNvPr id="1126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000" smtClean="0">
                <a:ea typeface="ＭＳ Ｐゴシック" charset="-128"/>
              </a:rPr>
              <a:t>One farmer wants true breeding tall plants and another farmer wants true breeding short plants.  This farmer will have an easier time breeding their specific type of  plants.</a:t>
            </a:r>
          </a:p>
        </p:txBody>
      </p:sp>
      <p:sp>
        <p:nvSpPr>
          <p:cNvPr id="1229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the farmer wanting short plants?</a:t>
            </a:r>
            <a:endParaRPr lang="en-US" sz="2400" smtClean="0">
              <a:ea typeface="ＭＳ Ｐゴシック" charset="-128"/>
            </a:endParaRPr>
          </a:p>
        </p:txBody>
      </p:sp>
      <p:sp>
        <p:nvSpPr>
          <p:cNvPr id="1331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Punnett squares are based on this mathematical principle.</a:t>
            </a:r>
          </a:p>
        </p:txBody>
      </p:sp>
      <p:sp>
        <p:nvSpPr>
          <p:cNvPr id="1434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Probability?</a:t>
            </a:r>
            <a:endParaRPr lang="en-US" sz="2800" smtClean="0">
              <a:ea typeface="ＭＳ Ｐゴシック" charset="-128"/>
            </a:endParaRPr>
          </a:p>
        </p:txBody>
      </p:sp>
      <p:sp>
        <p:nvSpPr>
          <p:cNvPr id="1536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/>
            </a:r>
            <a:br>
              <a:rPr lang="en-US" smtClean="0">
                <a:ea typeface="ＭＳ Ｐゴシック" charset="-128"/>
              </a:rPr>
            </a:br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One of three terms used to explain the genotype of an organism. </a:t>
            </a:r>
          </a:p>
        </p:txBody>
      </p:sp>
      <p:sp>
        <p:nvSpPr>
          <p:cNvPr id="1638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/>
            </a:r>
            <a:br>
              <a:rPr lang="en-US" smtClean="0">
                <a:ea typeface="ＭＳ Ｐゴシック" charset="-128"/>
              </a:rPr>
            </a:br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4800" smtClean="0">
                <a:ea typeface="ＭＳ Ｐゴシック" charset="-128"/>
              </a:rPr>
              <a:t>What is heterozygous, homozygous dominant, or homozygous recessive?</a:t>
            </a:r>
          </a:p>
        </p:txBody>
      </p:sp>
      <p:sp>
        <p:nvSpPr>
          <p:cNvPr id="1741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This ratio tells you about the physical characteristic seen in the offspring.</a:t>
            </a:r>
          </a:p>
        </p:txBody>
      </p:sp>
      <p:sp>
        <p:nvSpPr>
          <p:cNvPr id="1843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The phenotypic ratio?</a:t>
            </a:r>
            <a:endParaRPr lang="en-US" smtClean="0">
              <a:ea typeface="ＭＳ Ｐゴシック" charset="-128"/>
            </a:endParaRPr>
          </a:p>
        </p:txBody>
      </p:sp>
      <p:sp>
        <p:nvSpPr>
          <p:cNvPr id="194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The phenotypic ratio between two heterozygotes for a gene in a monohybrid cross. </a:t>
            </a:r>
          </a:p>
        </p:txBody>
      </p:sp>
      <p:sp>
        <p:nvSpPr>
          <p:cNvPr id="2048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4102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Mendel studied in this country.  </a:t>
            </a:r>
          </a:p>
        </p:txBody>
      </p:sp>
      <p:sp>
        <p:nvSpPr>
          <p:cNvPr id="3076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3:1?</a:t>
            </a:r>
          </a:p>
          <a:p>
            <a:pPr algn="ctr" eaLnBrk="1" hangingPunct="1">
              <a:buFontTx/>
              <a:buNone/>
            </a:pPr>
            <a:endParaRPr lang="en-US" sz="4800" smtClean="0">
              <a:ea typeface="ＭＳ Ｐゴシック" charset="-128"/>
            </a:endParaRPr>
          </a:p>
        </p:txBody>
      </p:sp>
      <p:sp>
        <p:nvSpPr>
          <p:cNvPr id="2150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True breeding organisms will have this genotype.</a:t>
            </a:r>
          </a:p>
        </p:txBody>
      </p:sp>
      <p:sp>
        <p:nvSpPr>
          <p:cNvPr id="2253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homozygous dominant or recessive?</a:t>
            </a:r>
          </a:p>
        </p:txBody>
      </p:sp>
      <p:sp>
        <p:nvSpPr>
          <p:cNvPr id="2355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Genotype of male.</a:t>
            </a:r>
          </a:p>
        </p:txBody>
      </p:sp>
      <p:sp>
        <p:nvSpPr>
          <p:cNvPr id="2458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XY?</a:t>
            </a:r>
          </a:p>
        </p:txBody>
      </p:sp>
      <p:sp>
        <p:nvSpPr>
          <p:cNvPr id="2560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This type of dominance will show the phenotype of both parents when heterozygous.</a:t>
            </a:r>
          </a:p>
        </p:txBody>
      </p:sp>
      <p:sp>
        <p:nvSpPr>
          <p:cNvPr id="2662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codominance?</a:t>
            </a:r>
          </a:p>
        </p:txBody>
      </p:sp>
      <p:sp>
        <p:nvSpPr>
          <p:cNvPr id="2765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In Lorenzo’s oil, the oil is not 100% effective for Lorenzo because of this.  </a:t>
            </a:r>
          </a:p>
        </p:txBody>
      </p:sp>
      <p:sp>
        <p:nvSpPr>
          <p:cNvPr id="2867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Lorenzo cannot re-grow his myelin?</a:t>
            </a:r>
          </a:p>
        </p:txBody>
      </p:sp>
      <p:sp>
        <p:nvSpPr>
          <p:cNvPr id="297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When the a gene has more than two alleles, it is said to be this kind of dominance.</a:t>
            </a:r>
          </a:p>
        </p:txBody>
      </p:sp>
      <p:sp>
        <p:nvSpPr>
          <p:cNvPr id="3072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Austria?</a:t>
            </a:r>
          </a:p>
        </p:txBody>
      </p:sp>
      <p:sp>
        <p:nvSpPr>
          <p:cNvPr id="4100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multiple alleles?</a:t>
            </a:r>
          </a:p>
        </p:txBody>
      </p:sp>
      <p:sp>
        <p:nvSpPr>
          <p:cNvPr id="3174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ea typeface="ＭＳ Ｐゴシック" charset="-128"/>
              </a:rPr>
              <a:t>Answer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If short plants are recessive to tall plants, how many genotypes are possible for short plants.  </a:t>
            </a:r>
          </a:p>
        </p:txBody>
      </p:sp>
      <p:sp>
        <p:nvSpPr>
          <p:cNvPr id="327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one?</a:t>
            </a:r>
          </a:p>
        </p:txBody>
      </p:sp>
      <p:sp>
        <p:nvSpPr>
          <p:cNvPr id="337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4400" smtClean="0">
                <a:ea typeface="ＭＳ Ｐゴシック" charset="-128"/>
              </a:rPr>
              <a:t>True or False.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4400" smtClean="0">
                <a:ea typeface="ＭＳ Ｐゴシック" charset="-128"/>
              </a:rPr>
              <a:t>If a boy is colorblind and his father can see color, that means he inherited the colorblind trait from his mother.</a:t>
            </a:r>
          </a:p>
        </p:txBody>
      </p:sp>
      <p:sp>
        <p:nvSpPr>
          <p:cNvPr id="3482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true?</a:t>
            </a:r>
          </a:p>
        </p:txBody>
      </p:sp>
      <p:sp>
        <p:nvSpPr>
          <p:cNvPr id="3584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Dominant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Tall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Brown eyes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Recessive</a:t>
            </a:r>
          </a:p>
        </p:txBody>
      </p:sp>
      <p:sp>
        <p:nvSpPr>
          <p:cNvPr id="3686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Recessive?</a:t>
            </a:r>
            <a:endParaRPr lang="en-US" sz="2800" smtClean="0">
              <a:ea typeface="ＭＳ Ｐゴシック" charset="-128"/>
            </a:endParaRPr>
          </a:p>
        </p:txBody>
      </p:sp>
      <p:sp>
        <p:nvSpPr>
          <p:cNvPr id="3789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Gene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Axial flowers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Allele </a:t>
            </a:r>
          </a:p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Blue eyes</a:t>
            </a:r>
          </a:p>
        </p:txBody>
      </p:sp>
      <p:sp>
        <p:nvSpPr>
          <p:cNvPr id="3891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a gene?</a:t>
            </a:r>
            <a:endParaRPr lang="en-US" smtClean="0">
              <a:ea typeface="ＭＳ Ｐゴシック" charset="-128"/>
            </a:endParaRPr>
          </a:p>
        </p:txBody>
      </p:sp>
      <p:sp>
        <p:nvSpPr>
          <p:cNvPr id="3994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Homozygous dominant</a:t>
            </a:r>
          </a:p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Heterozygous</a:t>
            </a:r>
          </a:p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Phenotype</a:t>
            </a:r>
          </a:p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Homozygous Recessive</a:t>
            </a:r>
          </a:p>
          <a:p>
            <a:pPr algn="ctr" eaLnBrk="1" hangingPunct="1">
              <a:buFontTx/>
              <a:buNone/>
            </a:pPr>
            <a:endParaRPr lang="en-US" sz="4400" smtClean="0">
              <a:ea typeface="ＭＳ Ｐゴシック" charset="-128"/>
            </a:endParaRPr>
          </a:p>
        </p:txBody>
      </p:sp>
      <p:sp>
        <p:nvSpPr>
          <p:cNvPr id="4096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Mendel used these types of plants in his research.</a:t>
            </a:r>
          </a:p>
          <a:p>
            <a:pPr algn="ctr" eaLnBrk="1" hangingPunct="1">
              <a:buFontTx/>
              <a:buNone/>
            </a:pPr>
            <a:endParaRPr lang="en-US" sz="4800" smtClean="0">
              <a:ea typeface="ＭＳ Ｐゴシック" charset="-128"/>
            </a:endParaRPr>
          </a:p>
        </p:txBody>
      </p:sp>
      <p:sp>
        <p:nvSpPr>
          <p:cNvPr id="512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phenotype?</a:t>
            </a:r>
            <a:endParaRPr lang="en-US" sz="2800" smtClean="0">
              <a:ea typeface="ＭＳ Ｐゴシック" charset="-128"/>
            </a:endParaRPr>
          </a:p>
        </p:txBody>
      </p:sp>
      <p:sp>
        <p:nvSpPr>
          <p:cNvPr id="4198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Double JEAPORDY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How much do you wish to wager?</a:t>
            </a:r>
          </a:p>
        </p:txBody>
      </p:sp>
      <p:sp>
        <p:nvSpPr>
          <p:cNvPr id="4301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3013" name="Picture 5" descr="bd06504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743200"/>
            <a:ext cx="4724400" cy="355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7" descr="bd0614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57200"/>
            <a:ext cx="1390650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8" descr="bd0614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90650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Pink Snapdragon Flower</a:t>
            </a:r>
          </a:p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Wavy Hair</a:t>
            </a:r>
          </a:p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Tongue Rolling</a:t>
            </a:r>
          </a:p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Blood Type</a:t>
            </a:r>
          </a:p>
        </p:txBody>
      </p:sp>
      <p:sp>
        <p:nvSpPr>
          <p:cNvPr id="4403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Tongue Rolling</a:t>
            </a:r>
          </a:p>
        </p:txBody>
      </p:sp>
      <p:sp>
        <p:nvSpPr>
          <p:cNvPr id="450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2 Heterozygous</a:t>
            </a:r>
          </a:p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Dihybrid cross</a:t>
            </a:r>
          </a:p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2 Homozygous recessive</a:t>
            </a:r>
          </a:p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9:3:3:1</a:t>
            </a:r>
          </a:p>
        </p:txBody>
      </p:sp>
      <p:sp>
        <p:nvSpPr>
          <p:cNvPr id="4608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What is homozygous recessive?</a:t>
            </a:r>
            <a:endParaRPr lang="en-US" sz="2800" smtClean="0">
              <a:ea typeface="ＭＳ Ｐゴシック" charset="-128"/>
            </a:endParaRPr>
          </a:p>
        </p:txBody>
      </p:sp>
      <p:sp>
        <p:nvSpPr>
          <p:cNvPr id="4710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The name of Lorenzo’s disease.</a:t>
            </a:r>
          </a:p>
        </p:txBody>
      </p:sp>
      <p:sp>
        <p:nvSpPr>
          <p:cNvPr id="4813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What is ALD?</a:t>
            </a:r>
          </a:p>
        </p:txBody>
      </p:sp>
      <p:sp>
        <p:nvSpPr>
          <p:cNvPr id="4915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Lorenzo got his disease from this parent.</a:t>
            </a:r>
          </a:p>
        </p:txBody>
      </p:sp>
      <p:sp>
        <p:nvSpPr>
          <p:cNvPr id="5018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Who is his mother?</a:t>
            </a:r>
          </a:p>
        </p:txBody>
      </p:sp>
      <p:sp>
        <p:nvSpPr>
          <p:cNvPr id="5120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are pea plants?</a:t>
            </a:r>
          </a:p>
        </p:txBody>
      </p:sp>
      <p:sp>
        <p:nvSpPr>
          <p:cNvPr id="614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Lorenzo’s disease is carried on this chromosome?</a:t>
            </a:r>
          </a:p>
        </p:txBody>
      </p:sp>
      <p:sp>
        <p:nvSpPr>
          <p:cNvPr id="5222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What is X?</a:t>
            </a:r>
          </a:p>
        </p:txBody>
      </p:sp>
      <p:sp>
        <p:nvSpPr>
          <p:cNvPr id="5325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 The two faucets in the sink analogy represent this.</a:t>
            </a:r>
          </a:p>
        </p:txBody>
      </p:sp>
      <p:sp>
        <p:nvSpPr>
          <p:cNvPr id="5427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What is fats from diet and fats from biosynthesis?</a:t>
            </a:r>
          </a:p>
        </p:txBody>
      </p:sp>
      <p:sp>
        <p:nvSpPr>
          <p:cNvPr id="553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The importance of the paperclip dream.</a:t>
            </a:r>
          </a:p>
        </p:txBody>
      </p:sp>
      <p:sp>
        <p:nvSpPr>
          <p:cNvPr id="5632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sz="4400" smtClean="0">
              <a:ea typeface="ＭＳ Ｐゴシック" charset="-128"/>
            </a:endParaRPr>
          </a:p>
        </p:txBody>
      </p:sp>
      <p:sp>
        <p:nvSpPr>
          <p:cNvPr id="5734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ignboard" pitchFamily="2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4400"/>
              <a:t>What is there is one enzyme that makes the good and bad fats.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</a:rPr>
              <a:t>Final Jeopardy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400" smtClean="0">
                <a:ea typeface="ＭＳ Ｐゴシック" charset="-128"/>
              </a:rPr>
              <a:t>Lorenzo’s Oil</a:t>
            </a:r>
          </a:p>
        </p:txBody>
      </p:sp>
      <p:sp>
        <p:nvSpPr>
          <p:cNvPr id="583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848600" cy="3048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 smtClean="0">
                <a:ea typeface="ＭＳ Ｐゴシック" charset="-128"/>
              </a:rPr>
              <a:t> Loreno’s oil is made up of what two oils?</a:t>
            </a:r>
          </a:p>
        </p:txBody>
      </p:sp>
      <p:sp>
        <p:nvSpPr>
          <p:cNvPr id="5939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6388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762000" y="1676400"/>
            <a:ext cx="8001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endParaRPr lang="en-US" sz="4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400" smtClean="0">
                <a:ea typeface="ＭＳ Ｐゴシック" charset="-128"/>
              </a:rPr>
              <a:t>What is olive and rapeseed oil?</a:t>
            </a:r>
          </a:p>
        </p:txBody>
      </p:sp>
      <p:sp>
        <p:nvSpPr>
          <p:cNvPr id="6042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smtClean="0">
                <a:ea typeface="ＭＳ Ｐゴシック" charset="-128"/>
              </a:rPr>
              <a:t>The reason why heterozygous pea plants only show the dominant trait. </a:t>
            </a:r>
          </a:p>
        </p:txBody>
      </p:sp>
      <p:sp>
        <p:nvSpPr>
          <p:cNvPr id="71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Question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What is the dominant allele masking the recessive allele?</a:t>
            </a:r>
          </a:p>
        </p:txBody>
      </p:sp>
      <p:sp>
        <p:nvSpPr>
          <p:cNvPr id="81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620000" y="5486400"/>
            <a:ext cx="1295400" cy="1066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Double JEAPORDY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How much do you wish to wager?</a:t>
            </a:r>
          </a:p>
        </p:txBody>
      </p:sp>
      <p:sp>
        <p:nvSpPr>
          <p:cNvPr id="922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21" name="Picture 5" descr="bd06504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743200"/>
            <a:ext cx="4724400" cy="355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7" descr="bd0614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57200"/>
            <a:ext cx="1390650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8" descr="bd0614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390650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smtClean="0">
                <a:ea typeface="ＭＳ Ｐゴシック" charset="-128"/>
              </a:rPr>
              <a:t>This concept determines how alleles are distributed in gametes.</a:t>
            </a:r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20000" y="5334000"/>
            <a:ext cx="1143000" cy="914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Default Design">
      <a:majorFont>
        <a:latin typeface="Signboard"/>
        <a:ea typeface=""/>
        <a:cs typeface=""/>
      </a:majorFont>
      <a:minorFont>
        <a:latin typeface="Signboa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00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</TotalTime>
  <Words>661</Words>
  <Application>Microsoft Office PowerPoint</Application>
  <PresentationFormat>On-screen Show (4:3)</PresentationFormat>
  <Paragraphs>220</Paragraphs>
  <Slides>58</Slides>
  <Notes>55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Default Design</vt:lpstr>
      <vt:lpstr>Genetics Jeopardy</vt:lpstr>
      <vt:lpstr>Answer</vt:lpstr>
      <vt:lpstr>Question</vt:lpstr>
      <vt:lpstr>Answer</vt:lpstr>
      <vt:lpstr>Question</vt:lpstr>
      <vt:lpstr>Answer</vt:lpstr>
      <vt:lpstr>Question</vt:lpstr>
      <vt:lpstr>Double JEAPORDY</vt:lpstr>
      <vt:lpstr>Answer</vt:lpstr>
      <vt:lpstr>Question</vt:lpstr>
      <vt:lpstr>Answer</vt:lpstr>
      <vt:lpstr>Question</vt:lpstr>
      <vt:lpstr>Answer</vt:lpstr>
      <vt:lpstr>Question</vt:lpstr>
      <vt:lpstr> Answer</vt:lpstr>
      <vt:lpstr> 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Double JEAPORDY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Final Jeopardy</vt:lpstr>
      <vt:lpstr>Answer</vt:lpstr>
      <vt:lpstr>Question</vt:lpstr>
    </vt:vector>
  </TitlesOfParts>
  <Company>Aiken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</dc:title>
  <dc:creator>Ashlee Logan</dc:creator>
  <cp:lastModifiedBy>Kyle Fujii</cp:lastModifiedBy>
  <cp:revision>125</cp:revision>
  <dcterms:created xsi:type="dcterms:W3CDTF">2008-10-22T23:09:43Z</dcterms:created>
  <dcterms:modified xsi:type="dcterms:W3CDTF">2014-02-02T19:38:04Z</dcterms:modified>
</cp:coreProperties>
</file>