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60" r:id="rId5"/>
    <p:sldId id="261" r:id="rId6"/>
    <p:sldId id="262" r:id="rId7"/>
    <p:sldId id="263" r:id="rId8"/>
    <p:sldId id="264" r:id="rId9"/>
    <p:sldId id="265" r:id="rId10"/>
    <p:sldId id="266" r:id="rId11"/>
    <p:sldId id="274" r:id="rId12"/>
    <p:sldId id="273" r:id="rId13"/>
    <p:sldId id="289" r:id="rId14"/>
    <p:sldId id="275" r:id="rId15"/>
    <p:sldId id="290" r:id="rId16"/>
    <p:sldId id="277" r:id="rId17"/>
    <p:sldId id="278" r:id="rId18"/>
    <p:sldId id="279" r:id="rId19"/>
    <p:sldId id="276" r:id="rId20"/>
    <p:sldId id="291" r:id="rId21"/>
    <p:sldId id="284" r:id="rId22"/>
    <p:sldId id="285" r:id="rId23"/>
    <p:sldId id="286" r:id="rId24"/>
    <p:sldId id="287" r:id="rId25"/>
    <p:sldId id="292" r:id="rId26"/>
    <p:sldId id="259" r:id="rId27"/>
    <p:sldId id="267" r:id="rId28"/>
    <p:sldId id="268" r:id="rId29"/>
    <p:sldId id="294" r:id="rId30"/>
    <p:sldId id="270" r:id="rId31"/>
    <p:sldId id="271" r:id="rId32"/>
    <p:sldId id="269" r:id="rId33"/>
    <p:sldId id="272" r:id="rId34"/>
    <p:sldId id="280" r:id="rId35"/>
    <p:sldId id="281" r:id="rId36"/>
    <p:sldId id="282" r:id="rId37"/>
    <p:sldId id="283" r:id="rId38"/>
    <p:sldId id="288"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61" autoAdjust="0"/>
  </p:normalViewPr>
  <p:slideViewPr>
    <p:cSldViewPr>
      <p:cViewPr varScale="1">
        <p:scale>
          <a:sx n="69" d="100"/>
          <a:sy n="69" d="100"/>
        </p:scale>
        <p:origin x="8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96E05-4AB2-485D-8BCE-F22DEB8C2A5C}" type="datetimeFigureOut">
              <a:rPr lang="en-US" smtClean="0"/>
              <a:t>7/31/2016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AC347-AE97-492B-820E-EBD4411FF375}" type="slidenum">
              <a:rPr lang="en-US" smtClean="0"/>
              <a:t>‹#›</a:t>
            </a:fld>
            <a:endParaRPr lang="en-US"/>
          </a:p>
        </p:txBody>
      </p:sp>
    </p:spTree>
    <p:extLst>
      <p:ext uri="{BB962C8B-B14F-4D97-AF65-F5344CB8AC3E}">
        <p14:creationId xmlns:p14="http://schemas.microsoft.com/office/powerpoint/2010/main" val="223290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sz="1000" b="1" dirty="0" smtClean="0"/>
              <a:t>What is the Purpose of the Dress Code?</a:t>
            </a:r>
          </a:p>
          <a:p>
            <a:pPr marL="171450" indent="-171450">
              <a:buFont typeface="Arial" panose="020B0604020202020204" pitchFamily="34" charset="0"/>
              <a:buChar char="•"/>
            </a:pPr>
            <a:r>
              <a:rPr lang="en-US" sz="1000" dirty="0" smtClean="0"/>
              <a:t>Students’ appearance contributes to character development.</a:t>
            </a:r>
          </a:p>
          <a:p>
            <a:pPr marL="171450" indent="-171450">
              <a:buFont typeface="Arial" panose="020B0604020202020204" pitchFamily="34" charset="0"/>
              <a:buChar char="•"/>
            </a:pPr>
            <a:r>
              <a:rPr lang="en-US" sz="1000" dirty="0" smtClean="0"/>
              <a:t>Promote schools’ value of respect for self and student behavioral expectations.</a:t>
            </a:r>
          </a:p>
          <a:p>
            <a:pPr marL="171450" indent="-171450">
              <a:buFont typeface="Arial" panose="020B0604020202020204" pitchFamily="34" charset="0"/>
              <a:buChar char="•"/>
            </a:pPr>
            <a:r>
              <a:rPr lang="en-US" sz="1000" dirty="0" smtClean="0"/>
              <a:t>Minimize distractions and assist with focused learning.</a:t>
            </a:r>
          </a:p>
          <a:p>
            <a:r>
              <a:rPr lang="en-US" sz="1000" dirty="0" smtClean="0"/>
              <a:t>“street clothes” may</a:t>
            </a:r>
            <a:r>
              <a:rPr lang="en-US" sz="1000" baseline="0" dirty="0" smtClean="0"/>
              <a:t> be distractive and cause financial hardship</a:t>
            </a:r>
            <a:endParaRPr lang="en-US" sz="1000" dirty="0"/>
          </a:p>
        </p:txBody>
      </p:sp>
      <p:sp>
        <p:nvSpPr>
          <p:cNvPr id="4" name="Slide Number Placeholder 3"/>
          <p:cNvSpPr>
            <a:spLocks noGrp="1"/>
          </p:cNvSpPr>
          <p:nvPr>
            <p:ph type="sldNum" sz="quarter" idx="10"/>
          </p:nvPr>
        </p:nvSpPr>
        <p:spPr/>
        <p:txBody>
          <a:bodyPr/>
          <a:lstStyle/>
          <a:p>
            <a:fld id="{C52AC347-AE97-492B-820E-EBD4411FF375}" type="slidenum">
              <a:rPr lang="en-US" smtClean="0"/>
              <a:t>2</a:t>
            </a:fld>
            <a:endParaRPr lang="en-US"/>
          </a:p>
        </p:txBody>
      </p:sp>
    </p:spTree>
    <p:extLst>
      <p:ext uri="{BB962C8B-B14F-4D97-AF65-F5344CB8AC3E}">
        <p14:creationId xmlns:p14="http://schemas.microsoft.com/office/powerpoint/2010/main" val="40124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View the picture and determine if the individual is in dress code.</a:t>
            </a:r>
          </a:p>
          <a:p>
            <a:r>
              <a:rPr lang="en-US" sz="1200" dirty="0" smtClean="0"/>
              <a:t>If not, identify what is not acceptable.</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11</a:t>
            </a:fld>
            <a:endParaRPr lang="en-US"/>
          </a:p>
        </p:txBody>
      </p:sp>
    </p:spTree>
    <p:extLst>
      <p:ext uri="{BB962C8B-B14F-4D97-AF65-F5344CB8AC3E}">
        <p14:creationId xmlns:p14="http://schemas.microsoft.com/office/powerpoint/2010/main" val="98852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dress code</a:t>
            </a:r>
          </a:p>
          <a:p>
            <a:pPr marL="171450" indent="-171450">
              <a:buFont typeface="Arial" panose="020B0604020202020204" pitchFamily="34" charset="0"/>
              <a:buChar char="•"/>
            </a:pPr>
            <a:r>
              <a:rPr lang="en-US" dirty="0" smtClean="0"/>
              <a:t>Slippers</a:t>
            </a:r>
          </a:p>
          <a:p>
            <a:pPr marL="171450" indent="-171450">
              <a:buFont typeface="Arial" panose="020B0604020202020204" pitchFamily="34" charset="0"/>
              <a:buChar char="•"/>
            </a:pPr>
            <a:r>
              <a:rPr lang="en-US" dirty="0" smtClean="0"/>
              <a:t>Not tucked in</a:t>
            </a:r>
          </a:p>
          <a:p>
            <a:pPr marL="171450" indent="-171450">
              <a:buFont typeface="Arial" panose="020B0604020202020204" pitchFamily="34" charset="0"/>
              <a:buChar char="•"/>
            </a:pPr>
            <a:r>
              <a:rPr lang="en-US" dirty="0" smtClean="0"/>
              <a:t>ID in wrong place</a:t>
            </a:r>
          </a:p>
          <a:p>
            <a:pPr marL="171450" indent="-171450">
              <a:buFont typeface="Arial" panose="020B0604020202020204" pitchFamily="34" charset="0"/>
              <a:buChar char="•"/>
            </a:pPr>
            <a:r>
              <a:rPr lang="en-US" dirty="0" smtClean="0"/>
              <a:t>No</a:t>
            </a:r>
            <a:r>
              <a:rPr lang="en-US" baseline="0" dirty="0" smtClean="0"/>
              <a:t> socks</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12</a:t>
            </a:fld>
            <a:endParaRPr lang="en-US"/>
          </a:p>
        </p:txBody>
      </p:sp>
    </p:spTree>
    <p:extLst>
      <p:ext uri="{BB962C8B-B14F-4D97-AF65-F5344CB8AC3E}">
        <p14:creationId xmlns:p14="http://schemas.microsoft.com/office/powerpoint/2010/main" val="242051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dress code</a:t>
            </a:r>
          </a:p>
          <a:p>
            <a:pPr marL="171450" indent="-171450">
              <a:buFont typeface="Arial" panose="020B0604020202020204" pitchFamily="34" charset="0"/>
              <a:buChar char="•"/>
            </a:pPr>
            <a:r>
              <a:rPr lang="en-US" dirty="0" smtClean="0"/>
              <a:t>Slippers</a:t>
            </a:r>
          </a:p>
          <a:p>
            <a:pPr marL="171450" indent="-171450">
              <a:buFont typeface="Arial" panose="020B0604020202020204" pitchFamily="34" charset="0"/>
              <a:buChar char="•"/>
            </a:pPr>
            <a:r>
              <a:rPr lang="en-US" dirty="0" smtClean="0"/>
              <a:t>Not tucked in</a:t>
            </a:r>
          </a:p>
          <a:p>
            <a:pPr marL="171450" indent="-171450">
              <a:buFont typeface="Arial" panose="020B0604020202020204" pitchFamily="34" charset="0"/>
              <a:buChar char="•"/>
            </a:pPr>
            <a:r>
              <a:rPr lang="en-US" dirty="0" smtClean="0"/>
              <a:t>ID in wrong place</a:t>
            </a:r>
          </a:p>
          <a:p>
            <a:pPr marL="171450" indent="-171450">
              <a:buFont typeface="Arial" panose="020B0604020202020204" pitchFamily="34" charset="0"/>
              <a:buChar char="•"/>
            </a:pPr>
            <a:r>
              <a:rPr lang="en-US" dirty="0" smtClean="0"/>
              <a:t>No</a:t>
            </a:r>
            <a:r>
              <a:rPr lang="en-US" baseline="0" dirty="0" smtClean="0"/>
              <a:t> socks</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13</a:t>
            </a:fld>
            <a:endParaRPr lang="en-US"/>
          </a:p>
        </p:txBody>
      </p:sp>
    </p:spTree>
    <p:extLst>
      <p:ext uri="{BB962C8B-B14F-4D97-AF65-F5344CB8AC3E}">
        <p14:creationId xmlns:p14="http://schemas.microsoft.com/office/powerpoint/2010/main" val="24205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pPr marL="171450" indent="-171450">
              <a:buFont typeface="Arial" panose="020B0604020202020204" pitchFamily="34" charset="0"/>
              <a:buChar char="•"/>
            </a:pPr>
            <a:r>
              <a:rPr lang="en-US" dirty="0" smtClean="0"/>
              <a:t>ID in wrong place…ID must not</a:t>
            </a:r>
            <a:r>
              <a:rPr lang="en-US" baseline="0" dirty="0" smtClean="0"/>
              <a:t> cover the school logo and must be worn on the right side.</a:t>
            </a:r>
          </a:p>
        </p:txBody>
      </p:sp>
      <p:sp>
        <p:nvSpPr>
          <p:cNvPr id="4" name="Slide Number Placeholder 3"/>
          <p:cNvSpPr>
            <a:spLocks noGrp="1"/>
          </p:cNvSpPr>
          <p:nvPr>
            <p:ph type="sldNum" sz="quarter" idx="10"/>
          </p:nvPr>
        </p:nvSpPr>
        <p:spPr/>
        <p:txBody>
          <a:bodyPr/>
          <a:lstStyle/>
          <a:p>
            <a:fld id="{C52AC347-AE97-492B-820E-EBD4411FF375}" type="slidenum">
              <a:rPr lang="en-US" smtClean="0"/>
              <a:t>14</a:t>
            </a:fld>
            <a:endParaRPr lang="en-US"/>
          </a:p>
        </p:txBody>
      </p:sp>
    </p:spTree>
    <p:extLst>
      <p:ext uri="{BB962C8B-B14F-4D97-AF65-F5344CB8AC3E}">
        <p14:creationId xmlns:p14="http://schemas.microsoft.com/office/powerpoint/2010/main" val="66467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pPr marL="171450" indent="-171450">
              <a:buFont typeface="Arial" panose="020B0604020202020204" pitchFamily="34" charset="0"/>
              <a:buChar char="•"/>
            </a:pPr>
            <a:r>
              <a:rPr lang="en-US" dirty="0" smtClean="0"/>
              <a:t>ID in wrong place…ID must not</a:t>
            </a:r>
            <a:r>
              <a:rPr lang="en-US" baseline="0" dirty="0" smtClean="0"/>
              <a:t> cover the school logo and must be worn on the right side.</a:t>
            </a:r>
          </a:p>
        </p:txBody>
      </p:sp>
      <p:sp>
        <p:nvSpPr>
          <p:cNvPr id="4" name="Slide Number Placeholder 3"/>
          <p:cNvSpPr>
            <a:spLocks noGrp="1"/>
          </p:cNvSpPr>
          <p:nvPr>
            <p:ph type="sldNum" sz="quarter" idx="10"/>
          </p:nvPr>
        </p:nvSpPr>
        <p:spPr/>
        <p:txBody>
          <a:bodyPr/>
          <a:lstStyle/>
          <a:p>
            <a:fld id="{C52AC347-AE97-492B-820E-EBD4411FF375}" type="slidenum">
              <a:rPr lang="en-US" smtClean="0"/>
              <a:t>15</a:t>
            </a:fld>
            <a:endParaRPr lang="en-US"/>
          </a:p>
        </p:txBody>
      </p:sp>
    </p:spTree>
    <p:extLst>
      <p:ext uri="{BB962C8B-B14F-4D97-AF65-F5344CB8AC3E}">
        <p14:creationId xmlns:p14="http://schemas.microsoft.com/office/powerpoint/2010/main" val="66467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16</a:t>
            </a:fld>
            <a:endParaRPr lang="en-US"/>
          </a:p>
        </p:txBody>
      </p:sp>
    </p:spTree>
    <p:extLst>
      <p:ext uri="{BB962C8B-B14F-4D97-AF65-F5344CB8AC3E}">
        <p14:creationId xmlns:p14="http://schemas.microsoft.com/office/powerpoint/2010/main" val="206849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KS ID must</a:t>
            </a:r>
            <a:r>
              <a:rPr lang="en-US" sz="1050" baseline="0" dirty="0" smtClean="0"/>
              <a:t> be shown </a:t>
            </a:r>
            <a:endParaRPr lang="en-US" sz="1050" dirty="0" smtClean="0"/>
          </a:p>
          <a:p>
            <a:pPr marL="171450" indent="-171450">
              <a:buFont typeface="Arial" panose="020B0604020202020204" pitchFamily="34" charset="0"/>
              <a:buChar char="•"/>
            </a:pPr>
            <a:r>
              <a:rPr lang="en-US" sz="1050" dirty="0" smtClean="0"/>
              <a:t>Borrow</a:t>
            </a:r>
            <a:r>
              <a:rPr lang="en-US" sz="1050" baseline="0" dirty="0" smtClean="0"/>
              <a:t> Books</a:t>
            </a:r>
          </a:p>
          <a:p>
            <a:pPr marL="171450" indent="-171450">
              <a:buFont typeface="Arial" panose="020B0604020202020204" pitchFamily="34" charset="0"/>
              <a:buChar char="•"/>
            </a:pPr>
            <a:r>
              <a:rPr lang="en-US" sz="1050" baseline="0" dirty="0" smtClean="0"/>
              <a:t>Admission to ILH athletic events</a:t>
            </a:r>
          </a:p>
          <a:p>
            <a:pPr marL="171450" indent="-171450">
              <a:buFont typeface="Arial" panose="020B0604020202020204" pitchFamily="34" charset="0"/>
              <a:buChar char="•"/>
            </a:pPr>
            <a:r>
              <a:rPr lang="en-US" sz="1050" baseline="0" dirty="0" smtClean="0"/>
              <a:t>Your safety</a:t>
            </a:r>
          </a:p>
          <a:p>
            <a:pPr marL="0" indent="0">
              <a:buFont typeface="Arial" panose="020B0604020202020204" pitchFamily="34" charset="0"/>
              <a:buNone/>
            </a:pPr>
            <a:r>
              <a:rPr lang="en-US" sz="1050" baseline="0" dirty="0" smtClean="0"/>
              <a:t>ID cost + 10.00 and Plastic Pouch = 1.00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17</a:t>
            </a:fld>
            <a:endParaRPr lang="en-US"/>
          </a:p>
        </p:txBody>
      </p:sp>
    </p:spTree>
    <p:extLst>
      <p:ext uri="{BB962C8B-B14F-4D97-AF65-F5344CB8AC3E}">
        <p14:creationId xmlns:p14="http://schemas.microsoft.com/office/powerpoint/2010/main" val="349687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7</a:t>
            </a:r>
            <a:r>
              <a:rPr lang="en-US" baseline="30000" dirty="0" smtClean="0"/>
              <a:t>th</a:t>
            </a:r>
            <a:r>
              <a:rPr lang="en-US" dirty="0" smtClean="0"/>
              <a:t> grade picture taking, your school ID will be printed and distributed</a:t>
            </a:r>
            <a:r>
              <a:rPr lang="en-US" baseline="0" dirty="0" smtClean="0"/>
              <a:t> shortly thereafter.</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18</a:t>
            </a:fld>
            <a:endParaRPr lang="en-US"/>
          </a:p>
        </p:txBody>
      </p:sp>
    </p:spTree>
    <p:extLst>
      <p:ext uri="{BB962C8B-B14F-4D97-AF65-F5344CB8AC3E}">
        <p14:creationId xmlns:p14="http://schemas.microsoft.com/office/powerpoint/2010/main" val="1163297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pPr marL="171450" indent="-171450">
              <a:buFont typeface="Arial" panose="020B0604020202020204" pitchFamily="34" charset="0"/>
              <a:buChar char="•"/>
            </a:pPr>
            <a:r>
              <a:rPr lang="en-US" dirty="0" smtClean="0"/>
              <a:t>Different</a:t>
            </a:r>
            <a:r>
              <a:rPr lang="en-US" baseline="0" dirty="0" smtClean="0"/>
              <a:t> socks</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19</a:t>
            </a:fld>
            <a:endParaRPr lang="en-US"/>
          </a:p>
        </p:txBody>
      </p:sp>
    </p:spTree>
    <p:extLst>
      <p:ext uri="{BB962C8B-B14F-4D97-AF65-F5344CB8AC3E}">
        <p14:creationId xmlns:p14="http://schemas.microsoft.com/office/powerpoint/2010/main" val="470749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pPr marL="171450" indent="-171450">
              <a:buFont typeface="Arial" panose="020B0604020202020204" pitchFamily="34" charset="0"/>
              <a:buChar char="•"/>
            </a:pPr>
            <a:r>
              <a:rPr lang="en-US" dirty="0" smtClean="0"/>
              <a:t>Different</a:t>
            </a:r>
            <a:r>
              <a:rPr lang="en-US" baseline="0" dirty="0" smtClean="0"/>
              <a:t> socks</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20</a:t>
            </a:fld>
            <a:endParaRPr lang="en-US"/>
          </a:p>
        </p:txBody>
      </p:sp>
    </p:spTree>
    <p:extLst>
      <p:ext uri="{BB962C8B-B14F-4D97-AF65-F5344CB8AC3E}">
        <p14:creationId xmlns:p14="http://schemas.microsoft.com/office/powerpoint/2010/main" val="47074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t>Students are required to wear uniforms from the moment they arrive on campus until the end of the school day</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3</a:t>
            </a:fld>
            <a:endParaRPr lang="en-US"/>
          </a:p>
        </p:txBody>
      </p:sp>
    </p:spTree>
    <p:extLst>
      <p:ext uri="{BB962C8B-B14F-4D97-AF65-F5344CB8AC3E}">
        <p14:creationId xmlns:p14="http://schemas.microsoft.com/office/powerpoint/2010/main" val="266544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NONE!! Nail polish is not permitted.</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24</a:t>
            </a:fld>
            <a:endParaRPr lang="en-US"/>
          </a:p>
        </p:txBody>
      </p:sp>
    </p:spTree>
    <p:extLst>
      <p:ext uri="{BB962C8B-B14F-4D97-AF65-F5344CB8AC3E}">
        <p14:creationId xmlns:p14="http://schemas.microsoft.com/office/powerpoint/2010/main" val="28030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NONE!! Nail polish is not permitted.</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25</a:t>
            </a:fld>
            <a:endParaRPr lang="en-US"/>
          </a:p>
        </p:txBody>
      </p:sp>
    </p:spTree>
    <p:extLst>
      <p:ext uri="{BB962C8B-B14F-4D97-AF65-F5344CB8AC3E}">
        <p14:creationId xmlns:p14="http://schemas.microsoft.com/office/powerpoint/2010/main" val="28030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35</a:t>
            </a:fld>
            <a:endParaRPr lang="en-US"/>
          </a:p>
        </p:txBody>
      </p:sp>
    </p:spTree>
    <p:extLst>
      <p:ext uri="{BB962C8B-B14F-4D97-AF65-F5344CB8AC3E}">
        <p14:creationId xmlns:p14="http://schemas.microsoft.com/office/powerpoint/2010/main" val="3927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daily school uniform</a:t>
            </a:r>
            <a:r>
              <a:rPr lang="en-US" sz="1000" baseline="0" dirty="0" smtClean="0"/>
              <a:t> consists of</a:t>
            </a:r>
          </a:p>
          <a:p>
            <a:r>
              <a:rPr lang="en-US" sz="1000" baseline="0" dirty="0" smtClean="0"/>
              <a:t>Collared polo shirt in royal blue, sky blue or white</a:t>
            </a:r>
          </a:p>
          <a:p>
            <a:endParaRPr lang="en-US" sz="1000" baseline="0" dirty="0" smtClean="0"/>
          </a:p>
          <a:p>
            <a:r>
              <a:rPr lang="en-US" sz="1000" baseline="0" dirty="0" smtClean="0"/>
              <a:t>Uniform long pants, short or skits (for girls only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4</a:t>
            </a:fld>
            <a:endParaRPr lang="en-US"/>
          </a:p>
        </p:txBody>
      </p:sp>
    </p:spTree>
    <p:extLst>
      <p:ext uri="{BB962C8B-B14F-4D97-AF65-F5344CB8AC3E}">
        <p14:creationId xmlns:p14="http://schemas.microsoft.com/office/powerpoint/2010/main" val="125308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US" sz="1000" b="1" dirty="0" smtClean="0"/>
              <a:t>Pants, Shorts or Skirts – must be worn properly</a:t>
            </a:r>
          </a:p>
          <a:p>
            <a:r>
              <a:rPr lang="en-US" sz="1000" dirty="0" smtClean="0"/>
              <a:t>Should be worn on the waistline. </a:t>
            </a:r>
          </a:p>
          <a:p>
            <a:r>
              <a:rPr lang="en-US" sz="1000" dirty="0" smtClean="0"/>
              <a:t>Waistbands should not be rolled over. </a:t>
            </a:r>
          </a:p>
          <a:p>
            <a:r>
              <a:rPr lang="en-US" sz="1000" dirty="0" smtClean="0"/>
              <a:t>Skirts should be no shorter than 4” from the floor, when kneeling. </a:t>
            </a:r>
          </a:p>
          <a:p>
            <a:r>
              <a:rPr lang="en-US" sz="1000" dirty="0" smtClean="0"/>
              <a:t>Girls shorts must be Junior Bermuda Navy shorts only. </a:t>
            </a:r>
          </a:p>
          <a:p>
            <a:endParaRPr lang="en-US" sz="1000" dirty="0"/>
          </a:p>
        </p:txBody>
      </p:sp>
      <p:sp>
        <p:nvSpPr>
          <p:cNvPr id="4" name="Slide Number Placeholder 3"/>
          <p:cNvSpPr>
            <a:spLocks noGrp="1"/>
          </p:cNvSpPr>
          <p:nvPr>
            <p:ph type="sldNum" sz="quarter" idx="10"/>
          </p:nvPr>
        </p:nvSpPr>
        <p:spPr/>
        <p:txBody>
          <a:bodyPr/>
          <a:lstStyle/>
          <a:p>
            <a:fld id="{C52AC347-AE97-492B-820E-EBD4411FF375}" type="slidenum">
              <a:rPr lang="en-US" smtClean="0"/>
              <a:t>5</a:t>
            </a:fld>
            <a:endParaRPr lang="en-US"/>
          </a:p>
        </p:txBody>
      </p:sp>
    </p:spTree>
    <p:extLst>
      <p:ext uri="{BB962C8B-B14F-4D97-AF65-F5344CB8AC3E}">
        <p14:creationId xmlns:p14="http://schemas.microsoft.com/office/powerpoint/2010/main" val="7240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Belts must be worn properly with pants or shorts and visible at all times. </a:t>
            </a:r>
          </a:p>
          <a:p>
            <a:r>
              <a:rPr lang="en-US" sz="1000" dirty="0" smtClean="0"/>
              <a:t>No multicolored belts or belts with designs or advertisement</a:t>
            </a:r>
            <a:endParaRPr lang="en-US" sz="1000" dirty="0"/>
          </a:p>
        </p:txBody>
      </p:sp>
      <p:sp>
        <p:nvSpPr>
          <p:cNvPr id="4" name="Slide Number Placeholder 3"/>
          <p:cNvSpPr>
            <a:spLocks noGrp="1"/>
          </p:cNvSpPr>
          <p:nvPr>
            <p:ph type="sldNum" sz="quarter" idx="10"/>
          </p:nvPr>
        </p:nvSpPr>
        <p:spPr/>
        <p:txBody>
          <a:bodyPr/>
          <a:lstStyle/>
          <a:p>
            <a:fld id="{C52AC347-AE97-492B-820E-EBD4411FF375}" type="slidenum">
              <a:rPr lang="en-US" smtClean="0"/>
              <a:t>6</a:t>
            </a:fld>
            <a:endParaRPr lang="en-US"/>
          </a:p>
        </p:txBody>
      </p:sp>
    </p:spTree>
    <p:extLst>
      <p:ext uri="{BB962C8B-B14F-4D97-AF65-F5344CB8AC3E}">
        <p14:creationId xmlns:p14="http://schemas.microsoft.com/office/powerpoint/2010/main" val="3948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Athletic shoes of any color are allowed</a:t>
            </a:r>
          </a:p>
          <a:p>
            <a:r>
              <a:rPr lang="en-US" sz="1000" dirty="0" smtClean="0"/>
              <a:t>Must have shoe laces, no VANS or other shoes without laces are allowed. </a:t>
            </a:r>
          </a:p>
          <a:p>
            <a:r>
              <a:rPr lang="en-US" sz="1000" dirty="0" smtClean="0"/>
              <a:t>Shoes should be clean and worn as the design intends. </a:t>
            </a:r>
          </a:p>
          <a:p>
            <a:r>
              <a:rPr lang="en-US" sz="1000" dirty="0" smtClean="0"/>
              <a:t>Shoe laces must be identical. </a:t>
            </a:r>
          </a:p>
          <a:p>
            <a:r>
              <a:rPr lang="en-US" sz="1000" dirty="0" smtClean="0"/>
              <a:t>Shoes laces must be laced and tied properly. </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7</a:t>
            </a:fld>
            <a:endParaRPr lang="en-US"/>
          </a:p>
        </p:txBody>
      </p:sp>
    </p:spTree>
    <p:extLst>
      <p:ext uri="{BB962C8B-B14F-4D97-AF65-F5344CB8AC3E}">
        <p14:creationId xmlns:p14="http://schemas.microsoft.com/office/powerpoint/2010/main" val="214233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Identical socks of any color. </a:t>
            </a:r>
          </a:p>
          <a:p>
            <a:r>
              <a:rPr lang="en-US" sz="1200" dirty="0" smtClean="0"/>
              <a:t>Socks are mandatory with appropriate footwear. </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8</a:t>
            </a:fld>
            <a:endParaRPr lang="en-US"/>
          </a:p>
        </p:txBody>
      </p:sp>
    </p:spTree>
    <p:extLst>
      <p:ext uri="{BB962C8B-B14F-4D97-AF65-F5344CB8AC3E}">
        <p14:creationId xmlns:p14="http://schemas.microsoft.com/office/powerpoint/2010/main" val="53328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Full (neck to waistband) zipper jacket – any color is permitted.</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9</a:t>
            </a:fld>
            <a:endParaRPr lang="en-US"/>
          </a:p>
        </p:txBody>
      </p:sp>
    </p:spTree>
    <p:extLst>
      <p:ext uri="{BB962C8B-B14F-4D97-AF65-F5344CB8AC3E}">
        <p14:creationId xmlns:p14="http://schemas.microsoft.com/office/powerpoint/2010/main" val="59539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Outerwear sweatshirt/jacket/pullover that is </a:t>
            </a:r>
            <a:r>
              <a:rPr lang="en-US" sz="1200" u="sng" dirty="0" smtClean="0"/>
              <a:t>KS-issued (KMS team, KS sports, KS clubs, KS book store) is permitted</a:t>
            </a:r>
            <a:r>
              <a:rPr lang="en-US" sz="1200" dirty="0" smtClean="0"/>
              <a:t>. </a:t>
            </a:r>
          </a:p>
          <a:p>
            <a:r>
              <a:rPr lang="en-US" sz="1200" dirty="0" smtClean="0"/>
              <a:t>No profanity or inappropriate language or designs are allowed. </a:t>
            </a:r>
          </a:p>
          <a:p>
            <a:endParaRPr lang="en-US" dirty="0"/>
          </a:p>
        </p:txBody>
      </p:sp>
      <p:sp>
        <p:nvSpPr>
          <p:cNvPr id="4" name="Slide Number Placeholder 3"/>
          <p:cNvSpPr>
            <a:spLocks noGrp="1"/>
          </p:cNvSpPr>
          <p:nvPr>
            <p:ph type="sldNum" sz="quarter" idx="10"/>
          </p:nvPr>
        </p:nvSpPr>
        <p:spPr/>
        <p:txBody>
          <a:bodyPr/>
          <a:lstStyle/>
          <a:p>
            <a:fld id="{C52AC347-AE97-492B-820E-EBD4411FF375}" type="slidenum">
              <a:rPr lang="en-US" smtClean="0"/>
              <a:t>10</a:t>
            </a:fld>
            <a:endParaRPr lang="en-US"/>
          </a:p>
        </p:txBody>
      </p:sp>
    </p:spTree>
    <p:extLst>
      <p:ext uri="{BB962C8B-B14F-4D97-AF65-F5344CB8AC3E}">
        <p14:creationId xmlns:p14="http://schemas.microsoft.com/office/powerpoint/2010/main" val="340919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F13947-77F8-45D9-BE6F-660F79FD6B22}"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DC938-C3C6-4476-90BA-2005B4477A97}"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13947-77F8-45D9-BE6F-660F79FD6B22}"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F13947-77F8-45D9-BE6F-660F79FD6B22}"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13947-77F8-45D9-BE6F-660F79FD6B22}"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DC938-C3C6-4476-90BA-2005B4477A9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13947-77F8-45D9-BE6F-660F79FD6B22}"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F13947-77F8-45D9-BE6F-660F79FD6B22}"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DC938-C3C6-4476-90BA-2005B4477A9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F13947-77F8-45D9-BE6F-660F79FD6B22}" type="datetimeFigureOut">
              <a:rPr lang="en-US" smtClean="0"/>
              <a:t>7/31/2016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DC938-C3C6-4476-90BA-2005B4477A97}"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F13947-77F8-45D9-BE6F-660F79FD6B22}" type="datetimeFigureOut">
              <a:rPr lang="en-US" smtClean="0"/>
              <a:t>7/31/2016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13947-77F8-45D9-BE6F-660F79FD6B22}" type="datetimeFigureOut">
              <a:rPr lang="en-US" smtClean="0"/>
              <a:t>7/31/2016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13947-77F8-45D9-BE6F-660F79FD6B22}"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DC938-C3C6-4476-90BA-2005B4477A9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13947-77F8-45D9-BE6F-660F79FD6B22}"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DC938-C3C6-4476-90BA-2005B4477A97}"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0F13947-77F8-45D9-BE6F-660F79FD6B22}" type="datetimeFigureOut">
              <a:rPr lang="en-US" smtClean="0"/>
              <a:t>7/31/2016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BDDC938-C3C6-4476-90BA-2005B4477A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lecloth.com/cloth.php?id=1341"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2MSDCF\DSC0848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2000" contrast="-30000"/>
                    </a14:imgEffect>
                  </a14:imgLayer>
                </a14:imgProps>
              </a:ext>
              <a:ext uri="{28A0092B-C50C-407E-A947-70E740481C1C}">
                <a14:useLocalDpi xmlns:a14="http://schemas.microsoft.com/office/drawing/2010/main" val="0"/>
              </a:ext>
            </a:extLst>
          </a:blip>
          <a:srcRect/>
          <a:stretch>
            <a:fillRect/>
          </a:stretch>
        </p:blipFill>
        <p:spPr bwMode="auto">
          <a:xfrm>
            <a:off x="1568548"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819400"/>
            <a:ext cx="7175351" cy="1793167"/>
          </a:xfrm>
        </p:spPr>
        <p:txBody>
          <a:bodyPr/>
          <a:lstStyle/>
          <a:p>
            <a:pPr marL="182880" indent="0" algn="ctr">
              <a:buNone/>
            </a:pPr>
            <a:r>
              <a:rPr lang="en-US" sz="8000" dirty="0" smtClean="0">
                <a:solidFill>
                  <a:srgbClr val="7030A0"/>
                </a:solidFill>
              </a:rPr>
              <a:t>Dress Code</a:t>
            </a:r>
            <a:endParaRPr lang="en-US" sz="8000" dirty="0">
              <a:solidFill>
                <a:srgbClr val="7030A0"/>
              </a:solidFill>
            </a:endParaRPr>
          </a:p>
        </p:txBody>
      </p:sp>
    </p:spTree>
    <p:extLst>
      <p:ext uri="{BB962C8B-B14F-4D97-AF65-F5344CB8AC3E}">
        <p14:creationId xmlns:p14="http://schemas.microsoft.com/office/powerpoint/2010/main" val="2199361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F:\DCIM\102MSDCF\DSC084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0" y="3048000"/>
            <a:ext cx="472440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685800" y="533400"/>
            <a:ext cx="7239000" cy="3474720"/>
          </a:xfrm>
        </p:spPr>
        <p:txBody>
          <a:bodyPr>
            <a:normAutofit/>
          </a:bodyPr>
          <a:lstStyle/>
          <a:p>
            <a:pPr marL="45720" indent="0">
              <a:buNone/>
            </a:pPr>
            <a:r>
              <a:rPr lang="en-US" sz="3200" b="1" dirty="0" smtClean="0"/>
              <a:t>Outerwear</a:t>
            </a:r>
          </a:p>
          <a:p>
            <a:r>
              <a:rPr lang="en-US" sz="2800" dirty="0"/>
              <a:t>Outerwear sweatshirt/jacket/pullover that is </a:t>
            </a:r>
            <a:r>
              <a:rPr lang="en-US" sz="2800" u="sng" dirty="0"/>
              <a:t>KS-issued (KMS team, KS sports, KS clubs, KS book store</a:t>
            </a:r>
            <a:r>
              <a:rPr lang="en-US" sz="2800" u="sng" dirty="0" smtClean="0"/>
              <a:t>) is permitted</a:t>
            </a:r>
            <a:r>
              <a:rPr lang="en-US" sz="2800" dirty="0" smtClean="0"/>
              <a:t>. </a:t>
            </a:r>
            <a:endParaRPr lang="en-US" sz="2800" dirty="0"/>
          </a:p>
          <a:p>
            <a:r>
              <a:rPr lang="en-US" sz="2800" dirty="0"/>
              <a:t>No profanity or inappropriate language or designs are allowed. </a:t>
            </a:r>
          </a:p>
          <a:p>
            <a:pPr marL="45720" indent="0">
              <a:buNone/>
            </a:pPr>
            <a:endParaRPr lang="en-US" dirty="0"/>
          </a:p>
        </p:txBody>
      </p:sp>
    </p:spTree>
    <p:extLst>
      <p:ext uri="{BB962C8B-B14F-4D97-AF65-F5344CB8AC3E}">
        <p14:creationId xmlns:p14="http://schemas.microsoft.com/office/powerpoint/2010/main" val="319477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gavannat\AppData\Local\Microsoft\Windows\Temporary Internet Files\Content.IE5\EPJB4HPR\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611885" cy="26712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533400" y="685800"/>
            <a:ext cx="7848600" cy="3688080"/>
          </a:xfrm>
        </p:spPr>
        <p:txBody>
          <a:bodyPr/>
          <a:lstStyle/>
          <a:p>
            <a:pPr marL="45720" indent="0">
              <a:buNone/>
            </a:pPr>
            <a:r>
              <a:rPr lang="en-US" sz="3600" b="1" dirty="0" smtClean="0"/>
              <a:t>Am I In Dress Code?</a:t>
            </a:r>
          </a:p>
          <a:p>
            <a:pPr marL="45720" indent="0">
              <a:buNone/>
            </a:pPr>
            <a:endParaRPr lang="en-US" sz="3200" dirty="0"/>
          </a:p>
          <a:p>
            <a:r>
              <a:rPr lang="en-US" sz="3200" dirty="0"/>
              <a:t>V</a:t>
            </a:r>
            <a:r>
              <a:rPr lang="en-US" sz="3200" dirty="0" smtClean="0"/>
              <a:t>iew the picture and determine if the individual is in dress code.</a:t>
            </a:r>
          </a:p>
          <a:p>
            <a:r>
              <a:rPr lang="en-US" sz="3200" dirty="0" smtClean="0"/>
              <a:t>If not, identify what is not acceptable.</a:t>
            </a:r>
            <a:endParaRPr lang="en-US" sz="3200" dirty="0"/>
          </a:p>
        </p:txBody>
      </p:sp>
    </p:spTree>
    <p:extLst>
      <p:ext uri="{BB962C8B-B14F-4D97-AF65-F5344CB8AC3E}">
        <p14:creationId xmlns:p14="http://schemas.microsoft.com/office/powerpoint/2010/main" val="48178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600" b="1" dirty="0" smtClean="0"/>
              <a:t>Am I in Dress Code?</a:t>
            </a:r>
            <a:endParaRPr lang="en-US" sz="3600" b="1" dirty="0"/>
          </a:p>
        </p:txBody>
      </p:sp>
      <p:pic>
        <p:nvPicPr>
          <p:cNvPr id="14338" name="Picture 2" descr="F:\DCIM\102MSDCF\DSC08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98500" y="2044700"/>
            <a:ext cx="4775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gavannat\AppData\Local\Microsoft\Windows\Temporary Internet Files\Content.IE5\EPJB4HPR\question_mark_serious_thinker_500_cl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81325"/>
            <a:ext cx="2611885" cy="26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0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600" b="1" dirty="0" smtClean="0"/>
              <a:t>Am I in Dress Code?</a:t>
            </a:r>
            <a:endParaRPr lang="en-US" sz="3600" b="1" dirty="0"/>
          </a:p>
        </p:txBody>
      </p:sp>
      <p:pic>
        <p:nvPicPr>
          <p:cNvPr id="14338" name="Picture 2" descr="F:\DCIM\102MSDCF\DSC08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98500" y="2044700"/>
            <a:ext cx="47752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0" y="1905000"/>
            <a:ext cx="4038600" cy="3046988"/>
          </a:xfrm>
          <a:prstGeom prst="rect">
            <a:avLst/>
          </a:prstGeom>
        </p:spPr>
        <p:txBody>
          <a:bodyPr wrap="square">
            <a:spAutoFit/>
          </a:bodyPr>
          <a:lstStyle/>
          <a:p>
            <a:r>
              <a:rPr lang="en-US" sz="3200" dirty="0" smtClean="0"/>
              <a:t>Not in dress code</a:t>
            </a:r>
          </a:p>
          <a:p>
            <a:endParaRPr lang="en-US" sz="3200" dirty="0" smtClean="0"/>
          </a:p>
          <a:p>
            <a:pPr marL="171450" indent="-171450">
              <a:buFont typeface="Arial" panose="020B0604020202020204" pitchFamily="34" charset="0"/>
              <a:buChar char="•"/>
            </a:pPr>
            <a:r>
              <a:rPr lang="en-US" sz="3200" dirty="0" smtClean="0"/>
              <a:t>Slippers</a:t>
            </a:r>
          </a:p>
          <a:p>
            <a:pPr marL="171450" indent="-171450">
              <a:buFont typeface="Arial" panose="020B0604020202020204" pitchFamily="34" charset="0"/>
              <a:buChar char="•"/>
            </a:pPr>
            <a:r>
              <a:rPr lang="en-US" sz="3200" dirty="0" smtClean="0"/>
              <a:t>Shirt not tucked in</a:t>
            </a:r>
          </a:p>
          <a:p>
            <a:pPr marL="171450" indent="-171450">
              <a:buFont typeface="Arial" panose="020B0604020202020204" pitchFamily="34" charset="0"/>
              <a:buChar char="•"/>
            </a:pPr>
            <a:r>
              <a:rPr lang="en-US" sz="3200" dirty="0" smtClean="0"/>
              <a:t>ID in wrong place</a:t>
            </a:r>
          </a:p>
          <a:p>
            <a:pPr marL="171450" indent="-171450">
              <a:buFont typeface="Arial" panose="020B0604020202020204" pitchFamily="34" charset="0"/>
              <a:buChar char="•"/>
            </a:pPr>
            <a:r>
              <a:rPr lang="en-US" sz="3200" dirty="0" smtClean="0"/>
              <a:t>No</a:t>
            </a:r>
            <a:r>
              <a:rPr lang="en-US" sz="3200" baseline="0" dirty="0" smtClean="0"/>
              <a:t> socks</a:t>
            </a:r>
            <a:endParaRPr lang="en-US" sz="3200" dirty="0"/>
          </a:p>
        </p:txBody>
      </p:sp>
    </p:spTree>
    <p:extLst>
      <p:ext uri="{BB962C8B-B14F-4D97-AF65-F5344CB8AC3E}">
        <p14:creationId xmlns:p14="http://schemas.microsoft.com/office/powerpoint/2010/main" val="73965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600" b="1" dirty="0" smtClean="0"/>
              <a:t>Am I In Dress Code?</a:t>
            </a:r>
            <a:endParaRPr lang="en-US" sz="3600" b="1" dirty="0"/>
          </a:p>
        </p:txBody>
      </p:sp>
      <p:pic>
        <p:nvPicPr>
          <p:cNvPr id="15362" name="Picture 2" descr="F:\DCIM\102MSDCF\DSC08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4025" y="2108197"/>
            <a:ext cx="49022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gavannat\AppData\Local\Microsoft\Windows\Temporary Internet Files\Content.IE5\EPJB4HPR\question_mark_serious_thinker_500_cl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10000"/>
            <a:ext cx="2611885" cy="26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930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600" b="1" dirty="0" smtClean="0"/>
              <a:t>Am I In Dress Code?</a:t>
            </a:r>
            <a:endParaRPr lang="en-US" sz="3600" b="1" dirty="0"/>
          </a:p>
        </p:txBody>
      </p:sp>
      <p:pic>
        <p:nvPicPr>
          <p:cNvPr id="15362" name="Picture 2" descr="F:\DCIM\102MSDCF\DSC08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75366" y="2108198"/>
            <a:ext cx="4902200" cy="3676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800" y="1752600"/>
            <a:ext cx="3505200" cy="3539430"/>
          </a:xfrm>
          <a:prstGeom prst="rect">
            <a:avLst/>
          </a:prstGeom>
        </p:spPr>
        <p:txBody>
          <a:bodyPr wrap="square">
            <a:spAutoFit/>
          </a:bodyPr>
          <a:lstStyle/>
          <a:p>
            <a:r>
              <a:rPr lang="en-US" sz="3200" dirty="0" smtClean="0"/>
              <a:t>NO</a:t>
            </a:r>
          </a:p>
          <a:p>
            <a:pPr marL="171450" indent="-171450">
              <a:buFont typeface="Arial" panose="020B0604020202020204" pitchFamily="34" charset="0"/>
              <a:buChar char="•"/>
            </a:pPr>
            <a:r>
              <a:rPr lang="en-US" sz="3200" dirty="0" smtClean="0"/>
              <a:t>ID in wrong place…ID must </a:t>
            </a:r>
            <a:r>
              <a:rPr lang="en-US" sz="3200" u="sng" dirty="0" smtClean="0"/>
              <a:t>not</a:t>
            </a:r>
            <a:r>
              <a:rPr lang="en-US" sz="3200" baseline="0" dirty="0" smtClean="0"/>
              <a:t> cover the school logo and must be worn on the right side.</a:t>
            </a:r>
          </a:p>
        </p:txBody>
      </p:sp>
    </p:spTree>
    <p:extLst>
      <p:ext uri="{BB962C8B-B14F-4D97-AF65-F5344CB8AC3E}">
        <p14:creationId xmlns:p14="http://schemas.microsoft.com/office/powerpoint/2010/main" val="141605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065249"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3"/>
          </p:nvPr>
        </p:nvSpPr>
        <p:spPr>
          <a:xfrm>
            <a:off x="2979648" y="762000"/>
            <a:ext cx="5478551" cy="4343400"/>
          </a:xfrm>
        </p:spPr>
        <p:txBody>
          <a:bodyPr>
            <a:normAutofit fontScale="85000" lnSpcReduction="20000"/>
          </a:bodyPr>
          <a:lstStyle/>
          <a:p>
            <a:pPr marL="45720" indent="0">
              <a:buNone/>
            </a:pPr>
            <a:r>
              <a:rPr lang="en-US" sz="3800" b="1" dirty="0" smtClean="0"/>
              <a:t>School ID</a:t>
            </a:r>
          </a:p>
          <a:p>
            <a:pPr marL="45720" indent="0">
              <a:buNone/>
            </a:pPr>
            <a:endParaRPr lang="en-US" sz="3800" b="1" dirty="0" smtClean="0"/>
          </a:p>
          <a:p>
            <a:r>
              <a:rPr lang="en-US" sz="3300" dirty="0" smtClean="0"/>
              <a:t>Students are required to carry KS ID at all times while on campus or at school-sponsored events.</a:t>
            </a:r>
          </a:p>
          <a:p>
            <a:pPr marL="45720" indent="0">
              <a:buNone/>
            </a:pPr>
            <a:endParaRPr lang="en-US" sz="3300" dirty="0" smtClean="0"/>
          </a:p>
          <a:p>
            <a:r>
              <a:rPr lang="en-US" sz="3300" dirty="0" smtClean="0"/>
              <a:t>ID must visible and clipped to the right side collar.</a:t>
            </a:r>
          </a:p>
          <a:p>
            <a:pPr marL="45720" indent="0">
              <a:buNone/>
            </a:pPr>
            <a:r>
              <a:rPr lang="en-US" sz="3200" dirty="0" smtClean="0"/>
              <a:t>  </a:t>
            </a:r>
          </a:p>
        </p:txBody>
      </p:sp>
    </p:spTree>
    <p:extLst>
      <p:ext uri="{BB962C8B-B14F-4D97-AF65-F5344CB8AC3E}">
        <p14:creationId xmlns:p14="http://schemas.microsoft.com/office/powerpoint/2010/main" val="4202472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0"/>
            <a:ext cx="8001000" cy="5847755"/>
          </a:xfrm>
          <a:prstGeom prst="rect">
            <a:avLst/>
          </a:prstGeom>
        </p:spPr>
        <p:txBody>
          <a:bodyPr wrap="square">
            <a:spAutoFit/>
          </a:bodyPr>
          <a:lstStyle/>
          <a:p>
            <a:pPr marL="45720" indent="0">
              <a:buNone/>
            </a:pPr>
            <a:r>
              <a:rPr lang="en-US" sz="3200" b="1" dirty="0" smtClean="0"/>
              <a:t>Your KS ID is Important</a:t>
            </a:r>
          </a:p>
          <a:p>
            <a:pPr marL="502920" indent="-457200">
              <a:buFont typeface="Arial" panose="020B0604020202020204" pitchFamily="34" charset="0"/>
              <a:buChar char="•"/>
            </a:pPr>
            <a:endParaRPr lang="en-US" sz="3200" b="1" dirty="0"/>
          </a:p>
          <a:p>
            <a:pPr marL="502920" indent="-457200">
              <a:buFont typeface="Arial" panose="020B0604020202020204" pitchFamily="34" charset="0"/>
              <a:buChar char="•"/>
            </a:pPr>
            <a:r>
              <a:rPr lang="en-US" sz="3200" dirty="0"/>
              <a:t>B</a:t>
            </a:r>
            <a:r>
              <a:rPr lang="en-US" sz="3200" dirty="0" smtClean="0"/>
              <a:t>orrow books at the Learning Center. </a:t>
            </a:r>
          </a:p>
          <a:p>
            <a:pPr marL="502920" indent="-457200">
              <a:buFont typeface="Arial" panose="020B0604020202020204" pitchFamily="34" charset="0"/>
              <a:buChar char="•"/>
            </a:pPr>
            <a:r>
              <a:rPr lang="en-US" sz="3200" dirty="0"/>
              <a:t>A</a:t>
            </a:r>
            <a:r>
              <a:rPr lang="en-US" sz="3200" dirty="0" smtClean="0"/>
              <a:t>dmission to ILH athletic events.  </a:t>
            </a:r>
          </a:p>
          <a:p>
            <a:pPr marL="502920" indent="-457200">
              <a:buFont typeface="Arial" panose="020B0604020202020204" pitchFamily="34" charset="0"/>
              <a:buChar char="•"/>
            </a:pPr>
            <a:r>
              <a:rPr lang="en-US" sz="3200" dirty="0" smtClean="0"/>
              <a:t>Entrance to School Dances and other school events.</a:t>
            </a:r>
          </a:p>
          <a:p>
            <a:pPr marL="502920" indent="-457200">
              <a:buFont typeface="Arial" panose="020B0604020202020204" pitchFamily="34" charset="0"/>
              <a:buChar char="•"/>
            </a:pPr>
            <a:r>
              <a:rPr lang="en-US" sz="3200" dirty="0" smtClean="0"/>
              <a:t>For your Safety.</a:t>
            </a:r>
          </a:p>
          <a:p>
            <a:pPr marL="502920" indent="-457200">
              <a:buFont typeface="Arial" panose="020B0604020202020204" pitchFamily="34" charset="0"/>
              <a:buChar char="•"/>
            </a:pPr>
            <a:endParaRPr lang="en-US" sz="3200" b="1" dirty="0" smtClean="0"/>
          </a:p>
          <a:p>
            <a:pPr marL="331470" indent="-285750">
              <a:buFont typeface="Arial" panose="020B0604020202020204" pitchFamily="34" charset="0"/>
              <a:buChar char="•"/>
            </a:pPr>
            <a:r>
              <a:rPr lang="en-US" sz="2800" dirty="0" smtClean="0"/>
              <a:t>Lost or Damaged ID?</a:t>
            </a:r>
          </a:p>
          <a:p>
            <a:pPr marL="45720"/>
            <a:r>
              <a:rPr lang="en-US" sz="2400" dirty="0" smtClean="0"/>
              <a:t>You may get a replacement ID or plastic pouch from the school office before school begins and during recess.  Your school account will be charged.   </a:t>
            </a:r>
          </a:p>
          <a:p>
            <a:pPr marL="45720" indent="0">
              <a:buNone/>
            </a:pPr>
            <a:endParaRPr lang="en-US" b="1" dirty="0"/>
          </a:p>
        </p:txBody>
      </p:sp>
    </p:spTree>
    <p:extLst>
      <p:ext uri="{BB962C8B-B14F-4D97-AF65-F5344CB8AC3E}">
        <p14:creationId xmlns:p14="http://schemas.microsoft.com/office/powerpoint/2010/main" val="316607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391400" cy="3992880"/>
          </a:xfrm>
        </p:spPr>
        <p:txBody>
          <a:bodyPr>
            <a:normAutofit/>
          </a:bodyPr>
          <a:lstStyle/>
          <a:p>
            <a:pPr marL="45720" indent="0">
              <a:buNone/>
            </a:pPr>
            <a:r>
              <a:rPr lang="en-US" sz="3600" b="1" dirty="0" smtClean="0"/>
              <a:t>When Will I Get My ID?</a:t>
            </a:r>
          </a:p>
          <a:p>
            <a:pPr marL="45720" indent="0">
              <a:buNone/>
            </a:pPr>
            <a:endParaRPr lang="en-US" sz="3600" b="1" dirty="0" smtClean="0"/>
          </a:p>
          <a:p>
            <a:pPr marL="45720" indent="0">
              <a:buNone/>
            </a:pPr>
            <a:endParaRPr lang="en-US" sz="3600" b="1" dirty="0"/>
          </a:p>
          <a:p>
            <a:pPr marL="45720" indent="0" algn="ctr">
              <a:buNone/>
            </a:pPr>
            <a:r>
              <a:rPr lang="en-US" sz="3600" dirty="0" smtClean="0"/>
              <a:t>7</a:t>
            </a:r>
            <a:r>
              <a:rPr lang="en-US" sz="3600" baseline="30000" dirty="0" smtClean="0"/>
              <a:t>th</a:t>
            </a:r>
            <a:r>
              <a:rPr lang="en-US" sz="3600" dirty="0" smtClean="0"/>
              <a:t> Grade Students receive their KS ID in August.</a:t>
            </a:r>
            <a:endParaRPr lang="en-US" sz="3600" dirty="0"/>
          </a:p>
        </p:txBody>
      </p:sp>
      <p:pic>
        <p:nvPicPr>
          <p:cNvPr id="19458" name="Picture 2" descr="C:\Users\gavannat\AppData\Local\Microsoft\Windows\Temporary Internet Files\Content.IE5\K1T7DJ7Z\id_c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996997" cy="299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93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200" b="1" dirty="0" smtClean="0"/>
              <a:t>Am I In Dress Code?</a:t>
            </a:r>
            <a:endParaRPr lang="en-US" sz="3200" b="1" dirty="0"/>
          </a:p>
        </p:txBody>
      </p:sp>
      <p:pic>
        <p:nvPicPr>
          <p:cNvPr id="16386" name="Picture 2" descr="F:\DCIM\102MSDCF\DSC08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0400" y="2006600"/>
            <a:ext cx="5080002" cy="3810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gavannat\AppData\Local\Microsoft\Windows\Temporary Internet Files\Content.IE5\EPJB4HPR\question_mark_serious_thinker_500_cl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10000"/>
            <a:ext cx="2611885" cy="26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89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315200" cy="4983480"/>
          </a:xfrm>
        </p:spPr>
        <p:txBody>
          <a:bodyPr>
            <a:normAutofit fontScale="92500"/>
          </a:bodyPr>
          <a:lstStyle/>
          <a:p>
            <a:pPr marL="45720" indent="0">
              <a:buNone/>
            </a:pPr>
            <a:r>
              <a:rPr lang="en-US" sz="3200" b="1" dirty="0" smtClean="0"/>
              <a:t>What is the Purpose of the Dress </a:t>
            </a:r>
            <a:r>
              <a:rPr lang="en-US" sz="3200" b="1" dirty="0"/>
              <a:t>C</a:t>
            </a:r>
            <a:r>
              <a:rPr lang="en-US" sz="3200" b="1" dirty="0" smtClean="0"/>
              <a:t>ode?</a:t>
            </a:r>
          </a:p>
          <a:p>
            <a:pPr marL="45720" indent="0">
              <a:buNone/>
            </a:pPr>
            <a:endParaRPr lang="en-US" sz="2800" b="1" dirty="0"/>
          </a:p>
          <a:p>
            <a:r>
              <a:rPr lang="en-US" sz="2800" dirty="0" smtClean="0"/>
              <a:t>Students’ appearance contributes to character development.</a:t>
            </a:r>
          </a:p>
          <a:p>
            <a:r>
              <a:rPr lang="en-US" sz="2800" dirty="0" smtClean="0"/>
              <a:t>Promote schools’ value of respect for self and student behavioral expectations.</a:t>
            </a:r>
          </a:p>
          <a:p>
            <a:r>
              <a:rPr lang="en-US" sz="2800" dirty="0" smtClean="0"/>
              <a:t>Minimize distractions and assist with focused learning.</a:t>
            </a:r>
          </a:p>
          <a:p>
            <a:pPr marL="45720" indent="0">
              <a:buNone/>
            </a:pPr>
            <a:endParaRPr lang="en-US" sz="2800" dirty="0" smtClean="0"/>
          </a:p>
          <a:p>
            <a:pPr marL="45720" indent="0">
              <a:buNone/>
            </a:pPr>
            <a:r>
              <a:rPr lang="en-US" sz="2800" dirty="0" smtClean="0"/>
              <a:t>Student &amp; Parent Handbook, pg. 24</a:t>
            </a:r>
            <a:endParaRPr lang="en-US" sz="2800" dirty="0"/>
          </a:p>
        </p:txBody>
      </p:sp>
    </p:spTree>
    <p:extLst>
      <p:ext uri="{BB962C8B-B14F-4D97-AF65-F5344CB8AC3E}">
        <p14:creationId xmlns:p14="http://schemas.microsoft.com/office/powerpoint/2010/main" val="57453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200" b="1" dirty="0" smtClean="0"/>
              <a:t>Am I In Dress Code?</a:t>
            </a:r>
            <a:endParaRPr lang="en-US" sz="3200" b="1" dirty="0"/>
          </a:p>
        </p:txBody>
      </p:sp>
      <p:pic>
        <p:nvPicPr>
          <p:cNvPr id="16386" name="Picture 2" descr="F:\DCIM\102MSDCF\DSC08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60400" y="2006600"/>
            <a:ext cx="5080002" cy="3810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86400" y="2362200"/>
            <a:ext cx="3352800" cy="2062103"/>
          </a:xfrm>
          <a:prstGeom prst="rect">
            <a:avLst/>
          </a:prstGeom>
        </p:spPr>
        <p:txBody>
          <a:bodyPr wrap="square">
            <a:spAutoFit/>
          </a:bodyPr>
          <a:lstStyle/>
          <a:p>
            <a:r>
              <a:rPr lang="en-US" sz="3200" dirty="0" smtClean="0"/>
              <a:t>NO</a:t>
            </a:r>
          </a:p>
          <a:p>
            <a:pPr marL="171450" indent="-171450">
              <a:buFont typeface="Arial" panose="020B0604020202020204" pitchFamily="34" charset="0"/>
              <a:buChar char="•"/>
            </a:pPr>
            <a:r>
              <a:rPr lang="en-US" sz="3200" dirty="0" smtClean="0"/>
              <a:t>Different</a:t>
            </a:r>
            <a:r>
              <a:rPr lang="en-US" sz="3200" baseline="0" dirty="0" smtClean="0"/>
              <a:t> socks; socks must match</a:t>
            </a:r>
            <a:endParaRPr lang="en-US" sz="3200" dirty="0"/>
          </a:p>
        </p:txBody>
      </p:sp>
    </p:spTree>
    <p:extLst>
      <p:ext uri="{BB962C8B-B14F-4D97-AF65-F5344CB8AC3E}">
        <p14:creationId xmlns:p14="http://schemas.microsoft.com/office/powerpoint/2010/main" val="2986910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731520"/>
            <a:ext cx="7696200" cy="5440680"/>
          </a:xfrm>
        </p:spPr>
        <p:txBody>
          <a:bodyPr>
            <a:normAutofit fontScale="92500" lnSpcReduction="20000"/>
          </a:bodyPr>
          <a:lstStyle/>
          <a:p>
            <a:pPr marL="45720" indent="0">
              <a:buNone/>
            </a:pPr>
            <a:r>
              <a:rPr lang="en-US" sz="3000" b="1" dirty="0"/>
              <a:t>Grooming </a:t>
            </a:r>
            <a:r>
              <a:rPr lang="en-US" sz="3000" b="1" dirty="0" smtClean="0"/>
              <a:t>&amp; Appearance </a:t>
            </a:r>
            <a:endParaRPr lang="en-US" sz="3000" b="1" dirty="0"/>
          </a:p>
          <a:p>
            <a:pPr marL="45720" indent="0">
              <a:buNone/>
            </a:pPr>
            <a:r>
              <a:rPr lang="en-US" sz="2800" b="1" u="sng" dirty="0" smtClean="0"/>
              <a:t>Boy</a:t>
            </a:r>
            <a:r>
              <a:rPr lang="en-US" sz="2800" u="sng" dirty="0"/>
              <a:t>s</a:t>
            </a:r>
            <a:r>
              <a:rPr lang="en-US" sz="2800" u="sng" dirty="0" smtClean="0"/>
              <a:t> </a:t>
            </a:r>
          </a:p>
          <a:p>
            <a:r>
              <a:rPr lang="en-US" sz="2800" dirty="0" smtClean="0"/>
              <a:t>Only </a:t>
            </a:r>
            <a:r>
              <a:rPr lang="en-US" sz="2800" dirty="0"/>
              <a:t>conventional haircuts are allowed and/or in consult with </a:t>
            </a:r>
            <a:r>
              <a:rPr lang="en-US" sz="2800" dirty="0" smtClean="0"/>
              <a:t>Vice Principal. </a:t>
            </a:r>
          </a:p>
          <a:p>
            <a:r>
              <a:rPr lang="en-US" sz="2800" dirty="0" smtClean="0"/>
              <a:t>Hair </a:t>
            </a:r>
            <a:r>
              <a:rPr lang="en-US" sz="2800" dirty="0"/>
              <a:t>should be kept neat. The length of a boy’s hair should not touch the top of the collar of a uniform shirt, should not fall over the eyebrows and should not exceed the bottom of the ear lobe. </a:t>
            </a:r>
            <a:endParaRPr lang="en-US" sz="2800" dirty="0" smtClean="0"/>
          </a:p>
          <a:p>
            <a:r>
              <a:rPr lang="en-US" sz="2800" dirty="0" smtClean="0"/>
              <a:t>Hair </a:t>
            </a:r>
            <a:r>
              <a:rPr lang="en-US" sz="2800" dirty="0"/>
              <a:t>should be of its own natural color. Students whose hair cut or hair color is in question will be sent to the </a:t>
            </a:r>
            <a:r>
              <a:rPr lang="en-US" sz="2800" dirty="0" smtClean="0"/>
              <a:t>Vice </a:t>
            </a:r>
            <a:r>
              <a:rPr lang="en-US" sz="2800" dirty="0"/>
              <a:t>P</a:t>
            </a:r>
            <a:r>
              <a:rPr lang="en-US" sz="2800" dirty="0" smtClean="0"/>
              <a:t>rincipal’s </a:t>
            </a:r>
            <a:r>
              <a:rPr lang="en-US" sz="2800" dirty="0"/>
              <a:t>office for a decision. </a:t>
            </a:r>
            <a:endParaRPr lang="en-US" sz="2800" dirty="0" smtClean="0"/>
          </a:p>
          <a:p>
            <a:r>
              <a:rPr lang="en-US" sz="2800" dirty="0" smtClean="0"/>
              <a:t>The </a:t>
            </a:r>
            <a:r>
              <a:rPr lang="en-US" sz="2800" dirty="0"/>
              <a:t>face is to be clean-shaven. </a:t>
            </a:r>
            <a:endParaRPr lang="en-US" sz="2800" dirty="0" smtClean="0"/>
          </a:p>
          <a:p>
            <a:r>
              <a:rPr lang="en-US" sz="2800" dirty="0" smtClean="0"/>
              <a:t>Boys may NOT wear earrings.</a:t>
            </a:r>
            <a:endParaRPr lang="en-US" sz="2800" dirty="0"/>
          </a:p>
          <a:p>
            <a:pPr marL="45720" indent="0">
              <a:buNone/>
            </a:pPr>
            <a:endParaRPr lang="en-US" dirty="0"/>
          </a:p>
        </p:txBody>
      </p:sp>
    </p:spTree>
    <p:extLst>
      <p:ext uri="{BB962C8B-B14F-4D97-AF65-F5344CB8AC3E}">
        <p14:creationId xmlns:p14="http://schemas.microsoft.com/office/powerpoint/2010/main" val="3591195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239000" cy="5364480"/>
          </a:xfrm>
        </p:spPr>
        <p:txBody>
          <a:bodyPr>
            <a:normAutofit fontScale="77500" lnSpcReduction="20000"/>
          </a:bodyPr>
          <a:lstStyle/>
          <a:p>
            <a:pPr marL="45720" indent="0">
              <a:buNone/>
            </a:pPr>
            <a:r>
              <a:rPr lang="en-US" sz="3800" b="1" dirty="0"/>
              <a:t>Grooming </a:t>
            </a:r>
            <a:r>
              <a:rPr lang="en-US" sz="3800" b="1" dirty="0" smtClean="0"/>
              <a:t>&amp; </a:t>
            </a:r>
            <a:r>
              <a:rPr lang="en-US" sz="3800" b="1" dirty="0"/>
              <a:t>Appearance </a:t>
            </a:r>
          </a:p>
          <a:p>
            <a:pPr marL="45720" indent="0">
              <a:buNone/>
            </a:pPr>
            <a:r>
              <a:rPr lang="en-US" sz="3800" b="1" u="sng" dirty="0" smtClean="0"/>
              <a:t>Girls</a:t>
            </a:r>
            <a:endParaRPr lang="en-US" sz="3800" u="sng" dirty="0"/>
          </a:p>
          <a:p>
            <a:pPr marL="45720" indent="0">
              <a:buNone/>
            </a:pPr>
            <a:endParaRPr lang="en-US" dirty="0"/>
          </a:p>
          <a:p>
            <a:r>
              <a:rPr lang="en-US" sz="3300" dirty="0" smtClean="0"/>
              <a:t>Hair </a:t>
            </a:r>
            <a:r>
              <a:rPr lang="en-US" sz="3300" dirty="0"/>
              <a:t>should be kept neat. </a:t>
            </a:r>
            <a:endParaRPr lang="en-US" sz="3300" dirty="0" smtClean="0"/>
          </a:p>
          <a:p>
            <a:r>
              <a:rPr lang="en-US" sz="3300" dirty="0" smtClean="0"/>
              <a:t>Hair </a:t>
            </a:r>
            <a:r>
              <a:rPr lang="en-US" sz="3300" dirty="0"/>
              <a:t>should be of its own natural color. </a:t>
            </a:r>
            <a:endParaRPr lang="en-US" sz="3300" dirty="0" smtClean="0"/>
          </a:p>
          <a:p>
            <a:r>
              <a:rPr lang="en-US" sz="3300" dirty="0" smtClean="0"/>
              <a:t>Students </a:t>
            </a:r>
            <a:r>
              <a:rPr lang="en-US" sz="3300" dirty="0"/>
              <a:t>whose hair cuts or hair color are in question will be sent to the </a:t>
            </a:r>
            <a:r>
              <a:rPr lang="en-US" sz="3300" dirty="0" smtClean="0"/>
              <a:t>Vice </a:t>
            </a:r>
            <a:r>
              <a:rPr lang="en-US" sz="3300" dirty="0"/>
              <a:t>P</a:t>
            </a:r>
            <a:r>
              <a:rPr lang="en-US" sz="3300" dirty="0" smtClean="0"/>
              <a:t>rincipal </a:t>
            </a:r>
            <a:r>
              <a:rPr lang="en-US" sz="3300" dirty="0"/>
              <a:t>for a decision. </a:t>
            </a:r>
          </a:p>
          <a:p>
            <a:r>
              <a:rPr lang="en-US" sz="3300" dirty="0" smtClean="0"/>
              <a:t>Wearing </a:t>
            </a:r>
            <a:r>
              <a:rPr lang="en-US" sz="3300" dirty="0"/>
              <a:t>makeup is not permitted. </a:t>
            </a:r>
          </a:p>
          <a:p>
            <a:r>
              <a:rPr lang="en-US" sz="3300" dirty="0" smtClean="0"/>
              <a:t>Wearing </a:t>
            </a:r>
            <a:r>
              <a:rPr lang="en-US" sz="3300" dirty="0"/>
              <a:t>nail polish is not permitted. </a:t>
            </a:r>
          </a:p>
          <a:p>
            <a:r>
              <a:rPr lang="en-US" sz="3300" dirty="0" smtClean="0"/>
              <a:t>Girls </a:t>
            </a:r>
            <a:r>
              <a:rPr lang="en-US" sz="3300" dirty="0"/>
              <a:t>may only wear stud earrings. Multiple earrings on ear lobes are not allowed. </a:t>
            </a:r>
          </a:p>
          <a:p>
            <a:pPr marL="45720" indent="0">
              <a:buNone/>
            </a:pPr>
            <a:endParaRPr lang="en-US" dirty="0"/>
          </a:p>
        </p:txBody>
      </p:sp>
    </p:spTree>
    <p:extLst>
      <p:ext uri="{BB962C8B-B14F-4D97-AF65-F5344CB8AC3E}">
        <p14:creationId xmlns:p14="http://schemas.microsoft.com/office/powerpoint/2010/main" val="1765255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990600"/>
            <a:ext cx="7467600" cy="4495800"/>
          </a:xfrm>
        </p:spPr>
        <p:txBody>
          <a:bodyPr>
            <a:normAutofit fontScale="92500" lnSpcReduction="10000"/>
          </a:bodyPr>
          <a:lstStyle/>
          <a:p>
            <a:endParaRPr lang="en-US" dirty="0"/>
          </a:p>
          <a:p>
            <a:r>
              <a:rPr lang="en-US" sz="3000" dirty="0"/>
              <a:t>Body piercing of any kind is not allowed. </a:t>
            </a:r>
          </a:p>
          <a:p>
            <a:r>
              <a:rPr lang="en-US" sz="3000" dirty="0"/>
              <a:t>Headwear: Hats, beanies, bandanas, visors, sunshades, sunglasses are inappropriate unless authorized for use by the </a:t>
            </a:r>
            <a:r>
              <a:rPr lang="en-US" sz="3000" dirty="0" smtClean="0"/>
              <a:t>Vice Principal.</a:t>
            </a:r>
          </a:p>
          <a:p>
            <a:r>
              <a:rPr lang="en-US" sz="3000" dirty="0" smtClean="0"/>
              <a:t>Hoods (on jackets) are </a:t>
            </a:r>
            <a:r>
              <a:rPr lang="en-US" sz="3000" dirty="0"/>
              <a:t>not to be worn during the school day. </a:t>
            </a:r>
          </a:p>
          <a:p>
            <a:r>
              <a:rPr lang="en-US" sz="3000" dirty="0" smtClean="0"/>
              <a:t>Tattoos </a:t>
            </a:r>
            <a:r>
              <a:rPr lang="en-US" sz="3000" dirty="0"/>
              <a:t>or scarring: Any form of permanent body marking is not allowed. </a:t>
            </a:r>
          </a:p>
          <a:p>
            <a:pPr marL="45720" indent="0">
              <a:buNone/>
            </a:pPr>
            <a:endParaRPr lang="en-US" dirty="0"/>
          </a:p>
        </p:txBody>
      </p:sp>
    </p:spTree>
    <p:extLst>
      <p:ext uri="{BB962C8B-B14F-4D97-AF65-F5344CB8AC3E}">
        <p14:creationId xmlns:p14="http://schemas.microsoft.com/office/powerpoint/2010/main" val="243998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1783080"/>
          </a:xfrm>
        </p:spPr>
        <p:txBody>
          <a:bodyPr>
            <a:normAutofit/>
          </a:bodyPr>
          <a:lstStyle/>
          <a:p>
            <a:pPr marL="45720" indent="0">
              <a:buNone/>
            </a:pPr>
            <a:r>
              <a:rPr lang="en-US" sz="3200" dirty="0" smtClean="0"/>
              <a:t>Which of these are acceptable? </a:t>
            </a:r>
            <a:endParaRPr lang="en-US" sz="3200" dirty="0"/>
          </a:p>
        </p:txBody>
      </p:sp>
      <p:pic>
        <p:nvPicPr>
          <p:cNvPr id="23554" name="Picture 2" descr="F:\DCIM\102MSDCF\DSC085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5283201"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gavannat\AppData\Local\Microsoft\Windows\Temporary Internet Files\Content.IE5\EPJB4HPR\question_mark_serious_thinker_500_clr[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2115" y="3810000"/>
            <a:ext cx="2611885" cy="26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72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1783080"/>
          </a:xfrm>
        </p:spPr>
        <p:txBody>
          <a:bodyPr>
            <a:normAutofit/>
          </a:bodyPr>
          <a:lstStyle/>
          <a:p>
            <a:pPr marL="45720" indent="0">
              <a:buNone/>
            </a:pPr>
            <a:r>
              <a:rPr lang="en-US" sz="3200" dirty="0" smtClean="0"/>
              <a:t>Which of these are acceptable? </a:t>
            </a:r>
            <a:endParaRPr lang="en-US" sz="3200" dirty="0"/>
          </a:p>
        </p:txBody>
      </p:sp>
      <p:sp>
        <p:nvSpPr>
          <p:cNvPr id="2" name="Rectangle 1"/>
          <p:cNvSpPr/>
          <p:nvPr/>
        </p:nvSpPr>
        <p:spPr>
          <a:xfrm>
            <a:off x="5486400" y="2743200"/>
            <a:ext cx="3429000" cy="1569660"/>
          </a:xfrm>
          <a:prstGeom prst="rect">
            <a:avLst/>
          </a:prstGeom>
        </p:spPr>
        <p:txBody>
          <a:bodyPr wrap="square">
            <a:spAutoFit/>
          </a:bodyPr>
          <a:lstStyle/>
          <a:p>
            <a:r>
              <a:rPr lang="en-US" sz="3200" dirty="0" smtClean="0"/>
              <a:t>NONE</a:t>
            </a:r>
          </a:p>
          <a:p>
            <a:pPr marL="285750" indent="-285750">
              <a:buFont typeface="Arial" panose="020B0604020202020204" pitchFamily="34" charset="0"/>
              <a:buChar char="•"/>
            </a:pPr>
            <a:r>
              <a:rPr lang="en-US" sz="3200" dirty="0" smtClean="0"/>
              <a:t>Nail polish is not permitted.</a:t>
            </a:r>
            <a:endParaRPr lang="en-US" sz="3200" dirty="0"/>
          </a:p>
        </p:txBody>
      </p:sp>
      <p:pic>
        <p:nvPicPr>
          <p:cNvPr id="4" name="Picture 2" descr="F:\DCIM\102MSDCF\DSC085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715" y="1872523"/>
            <a:ext cx="4414685" cy="331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5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DCIM\102MSDCF\DSC084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352800"/>
            <a:ext cx="4165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1143000" y="731520"/>
            <a:ext cx="7239000" cy="4183380"/>
          </a:xfrm>
        </p:spPr>
        <p:txBody>
          <a:bodyPr>
            <a:normAutofit/>
          </a:bodyPr>
          <a:lstStyle/>
          <a:p>
            <a:pPr marL="45720" indent="0">
              <a:buNone/>
            </a:pPr>
            <a:r>
              <a:rPr lang="en-US" sz="3200" b="1" dirty="0" smtClean="0"/>
              <a:t>Alternate </a:t>
            </a:r>
            <a:r>
              <a:rPr lang="en-US" sz="3200" b="1" dirty="0"/>
              <a:t>D</a:t>
            </a:r>
            <a:r>
              <a:rPr lang="en-US" sz="3200" b="1" dirty="0" smtClean="0"/>
              <a:t>ress Days </a:t>
            </a:r>
          </a:p>
          <a:p>
            <a:r>
              <a:rPr lang="en-US" sz="3200" dirty="0" smtClean="0"/>
              <a:t>There are guidelines for the Alternate </a:t>
            </a:r>
            <a:r>
              <a:rPr lang="en-US" sz="3200" dirty="0"/>
              <a:t>D</a:t>
            </a:r>
            <a:r>
              <a:rPr lang="en-US" sz="3200" dirty="0" smtClean="0"/>
              <a:t>ress days in the Student &amp; Parent Handbook, 26 to 27. </a:t>
            </a:r>
          </a:p>
          <a:p>
            <a:r>
              <a:rPr lang="en-US" sz="3200" dirty="0" smtClean="0"/>
              <a:t>Alternate Dress for                                                         </a:t>
            </a:r>
          </a:p>
          <a:p>
            <a:pPr marL="45720" indent="0">
              <a:buNone/>
            </a:pPr>
            <a:r>
              <a:rPr lang="en-US" sz="3200" i="1" dirty="0" smtClean="0"/>
              <a:t>Spirit Week </a:t>
            </a:r>
            <a:r>
              <a:rPr lang="en-US" sz="3200" dirty="0" smtClean="0"/>
              <a:t>will be in </a:t>
            </a:r>
          </a:p>
          <a:p>
            <a:pPr marL="45720" indent="0">
              <a:buNone/>
            </a:pPr>
            <a:r>
              <a:rPr lang="en-US" sz="3200" dirty="0" smtClean="0"/>
              <a:t>Daily Bulletin.</a:t>
            </a:r>
          </a:p>
        </p:txBody>
      </p:sp>
    </p:spTree>
    <p:extLst>
      <p:ext uri="{BB962C8B-B14F-4D97-AF65-F5344CB8AC3E}">
        <p14:creationId xmlns:p14="http://schemas.microsoft.com/office/powerpoint/2010/main" val="1662492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 indent="0">
              <a:buNone/>
            </a:pPr>
            <a:r>
              <a:rPr lang="en-US" sz="3600" dirty="0"/>
              <a:t>Failure to follow the rules for alternate dress may result in </a:t>
            </a:r>
            <a:r>
              <a:rPr lang="en-US" sz="3600" dirty="0" smtClean="0"/>
              <a:t>detention.</a:t>
            </a:r>
            <a:endParaRPr lang="en-US" sz="3600" dirty="0"/>
          </a:p>
          <a:p>
            <a:pPr marL="45720" indent="0">
              <a:buNone/>
            </a:pPr>
            <a:endParaRPr lang="en-US" dirty="0"/>
          </a:p>
        </p:txBody>
      </p:sp>
      <p:pic>
        <p:nvPicPr>
          <p:cNvPr id="9218" name="Picture 2" descr="F:\DCIM\102MSDCF\DSC069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362200"/>
            <a:ext cx="5207001"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085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731520"/>
            <a:ext cx="7620000" cy="5364480"/>
          </a:xfrm>
        </p:spPr>
        <p:txBody>
          <a:bodyPr>
            <a:normAutofit fontScale="92500"/>
          </a:bodyPr>
          <a:lstStyle/>
          <a:p>
            <a:pPr marL="45720" indent="0" algn="ctr">
              <a:buNone/>
            </a:pPr>
            <a:r>
              <a:rPr lang="en-US" sz="4300" b="1" dirty="0" smtClean="0"/>
              <a:t>Alternate Dress: </a:t>
            </a:r>
            <a:r>
              <a:rPr lang="en-US" sz="4300" b="1" i="1" dirty="0" smtClean="0"/>
              <a:t>Aloha Friday</a:t>
            </a:r>
          </a:p>
          <a:p>
            <a:pPr marL="45720" indent="0">
              <a:buNone/>
            </a:pPr>
            <a:endParaRPr lang="en-US" sz="2600" dirty="0" smtClean="0"/>
          </a:p>
          <a:p>
            <a:r>
              <a:rPr lang="en-US" sz="4200" i="1" dirty="0"/>
              <a:t>C</a:t>
            </a:r>
            <a:r>
              <a:rPr lang="en-US" sz="4200" i="1" dirty="0" smtClean="0"/>
              <a:t>elebrate </a:t>
            </a:r>
            <a:r>
              <a:rPr lang="en-US" sz="4200" i="1" dirty="0"/>
              <a:t>Aloha Friday as noted on the school calendar. </a:t>
            </a:r>
            <a:endParaRPr lang="en-US" sz="4200" i="1" dirty="0" smtClean="0"/>
          </a:p>
          <a:p>
            <a:r>
              <a:rPr lang="en-US" sz="4200" i="1" dirty="0" smtClean="0"/>
              <a:t>Wearing </a:t>
            </a:r>
            <a:r>
              <a:rPr lang="en-US" sz="4200" i="1" dirty="0"/>
              <a:t>aloha attire is an opportunity to “dress up”. </a:t>
            </a:r>
            <a:endParaRPr lang="en-US" sz="4200" i="1" dirty="0" smtClean="0"/>
          </a:p>
          <a:p>
            <a:r>
              <a:rPr lang="en-US" sz="4200" i="1" dirty="0" smtClean="0"/>
              <a:t>Students </a:t>
            </a:r>
            <a:r>
              <a:rPr lang="en-US" sz="4200" i="1" dirty="0"/>
              <a:t>have the option of wearing the school </a:t>
            </a:r>
            <a:r>
              <a:rPr lang="en-US" sz="4200" i="1" dirty="0" smtClean="0"/>
              <a:t>uniform. </a:t>
            </a:r>
            <a:endParaRPr lang="en-US" sz="4200" i="1" dirty="0"/>
          </a:p>
          <a:p>
            <a:pPr marL="45720" indent="0">
              <a:buNone/>
            </a:pPr>
            <a:endParaRPr lang="en-US" sz="2600" dirty="0" smtClean="0"/>
          </a:p>
          <a:p>
            <a:endParaRPr lang="en-US" dirty="0"/>
          </a:p>
          <a:p>
            <a:pPr marL="45720" indent="0">
              <a:buNone/>
            </a:pPr>
            <a:endParaRPr lang="en-US" dirty="0"/>
          </a:p>
        </p:txBody>
      </p:sp>
    </p:spTree>
    <p:extLst>
      <p:ext uri="{BB962C8B-B14F-4D97-AF65-F5344CB8AC3E}">
        <p14:creationId xmlns:p14="http://schemas.microsoft.com/office/powerpoint/2010/main" val="169870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76085" y="1295400"/>
            <a:ext cx="6400800" cy="3474720"/>
          </a:xfrm>
        </p:spPr>
        <p:txBody>
          <a:bodyPr/>
          <a:lstStyle/>
          <a:p>
            <a:pPr marL="45720" indent="0" algn="ctr">
              <a:buNone/>
            </a:pPr>
            <a:r>
              <a:rPr lang="en-US" sz="4000" b="1" dirty="0" smtClean="0">
                <a:solidFill>
                  <a:srgbClr val="FF0000"/>
                </a:solidFill>
              </a:rPr>
              <a:t>First Aloha Friday is </a:t>
            </a:r>
          </a:p>
          <a:p>
            <a:pPr marL="45720" indent="0" algn="ctr">
              <a:buNone/>
            </a:pPr>
            <a:r>
              <a:rPr lang="en-US" sz="4000" b="1" dirty="0" smtClean="0">
                <a:solidFill>
                  <a:srgbClr val="FF0000"/>
                </a:solidFill>
              </a:rPr>
              <a:t>on </a:t>
            </a:r>
          </a:p>
          <a:p>
            <a:pPr marL="45720" indent="0" algn="ctr">
              <a:buNone/>
            </a:pPr>
            <a:r>
              <a:rPr lang="en-US" sz="4000" b="1" dirty="0" smtClean="0">
                <a:solidFill>
                  <a:srgbClr val="FF0000"/>
                </a:solidFill>
              </a:rPr>
              <a:t>September 9, 2016</a:t>
            </a:r>
          </a:p>
          <a:p>
            <a:pPr marL="45720" indent="0">
              <a:buNone/>
            </a:pPr>
            <a:endParaRPr lang="en-US" dirty="0"/>
          </a:p>
        </p:txBody>
      </p:sp>
      <p:pic>
        <p:nvPicPr>
          <p:cNvPr id="22531" name="Picture 3" descr="C:\Users\gavannat\AppData\Local\Microsoft\Windows\Temporary Internet Files\Content.IE5\8HOX28XV\433px-RookieHawaiianShi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2829501" cy="391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6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 indent="0">
              <a:buNone/>
            </a:pPr>
            <a:r>
              <a:rPr lang="en-US" sz="3200" b="1" dirty="0" smtClean="0"/>
              <a:t>Students are required to wear uniforms from the moment they arrive on campus until the end of the school day</a:t>
            </a:r>
            <a:endParaRPr lang="en-US" sz="3200" b="1" dirty="0"/>
          </a:p>
        </p:txBody>
      </p:sp>
      <p:pic>
        <p:nvPicPr>
          <p:cNvPr id="2050" name="Picture 2" descr="F:\DCIM\102MSDCF\DSC064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43262"/>
            <a:ext cx="4218899" cy="31641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CIM\102MSDCF\DSC064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4384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67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025" y="762000"/>
            <a:ext cx="6124575" cy="3477875"/>
          </a:xfrm>
          <a:prstGeom prst="rect">
            <a:avLst/>
          </a:prstGeom>
        </p:spPr>
        <p:txBody>
          <a:bodyPr wrap="square">
            <a:spAutoFit/>
          </a:bodyPr>
          <a:lstStyle/>
          <a:p>
            <a:pPr marL="45720" indent="0">
              <a:buNone/>
            </a:pPr>
            <a:r>
              <a:rPr lang="en-US" sz="3200" b="1" u="sng" dirty="0" smtClean="0"/>
              <a:t>Wahine </a:t>
            </a:r>
          </a:p>
          <a:p>
            <a:endParaRPr lang="en-US" sz="2000" dirty="0" smtClean="0"/>
          </a:p>
          <a:p>
            <a:pPr marL="457200" indent="-457200">
              <a:buFont typeface="Arial" panose="020B0604020202020204" pitchFamily="34" charset="0"/>
              <a:buChar char="•"/>
            </a:pPr>
            <a:r>
              <a:rPr lang="en-US" sz="2800" dirty="0" smtClean="0"/>
              <a:t>Aloha print </a:t>
            </a:r>
            <a:r>
              <a:rPr lang="en-US" sz="2800" dirty="0" err="1" smtClean="0"/>
              <a:t>mu‘umu‘u</a:t>
            </a:r>
            <a:r>
              <a:rPr lang="en-US" sz="2800" dirty="0" smtClean="0"/>
              <a:t>, dress, skirt or Capri pants. </a:t>
            </a:r>
          </a:p>
          <a:p>
            <a:endParaRPr lang="en-US" sz="2800" dirty="0" smtClean="0"/>
          </a:p>
          <a:p>
            <a:pPr marL="457200" indent="-457200">
              <a:buFont typeface="Arial" panose="020B0604020202020204" pitchFamily="34" charset="0"/>
              <a:buChar char="•"/>
            </a:pPr>
            <a:r>
              <a:rPr lang="en-US" sz="2800" dirty="0" smtClean="0"/>
              <a:t>Dress and skirt lengths </a:t>
            </a:r>
            <a:r>
              <a:rPr lang="en-US" sz="2800" u="sng" dirty="0" smtClean="0"/>
              <a:t>should be not shorter than 4” from the floor, when kneeling.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662" y="914400"/>
            <a:ext cx="1990969" cy="424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Stella McCartney Hawaiian Print Skirt Profil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 y="4419600"/>
            <a:ext cx="2324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5715000"/>
            <a:ext cx="4572000" cy="230832"/>
          </a:xfrm>
          <a:prstGeom prst="rect">
            <a:avLst/>
          </a:prstGeom>
        </p:spPr>
        <p:txBody>
          <a:bodyPr>
            <a:spAutoFit/>
          </a:bodyPr>
          <a:lstStyle/>
          <a:p>
            <a:r>
              <a:rPr lang="en-US" sz="900" dirty="0" smtClean="0"/>
              <a:t>http://www.alohaz.com/collections/hawaiian-traditional-muumuu</a:t>
            </a:r>
            <a:endParaRPr lang="en-US" sz="900" dirty="0"/>
          </a:p>
        </p:txBody>
      </p:sp>
      <p:sp>
        <p:nvSpPr>
          <p:cNvPr id="6" name="Rectangle 5"/>
          <p:cNvSpPr/>
          <p:nvPr/>
        </p:nvSpPr>
        <p:spPr>
          <a:xfrm>
            <a:off x="3810000" y="6049192"/>
            <a:ext cx="4572000" cy="230832"/>
          </a:xfrm>
          <a:prstGeom prst="rect">
            <a:avLst/>
          </a:prstGeom>
        </p:spPr>
        <p:txBody>
          <a:bodyPr>
            <a:spAutoFit/>
          </a:bodyPr>
          <a:lstStyle/>
          <a:p>
            <a:r>
              <a:rPr lang="en-US" sz="900" dirty="0" smtClean="0"/>
              <a:t>http://coolspotters.com/clothing/stella-mccartney-hawaiian-print-skirt</a:t>
            </a:r>
            <a:endParaRPr lang="en-US" sz="900" dirty="0"/>
          </a:p>
        </p:txBody>
      </p:sp>
    </p:spTree>
    <p:extLst>
      <p:ext uri="{BB962C8B-B14F-4D97-AF65-F5344CB8AC3E}">
        <p14:creationId xmlns:p14="http://schemas.microsoft.com/office/powerpoint/2010/main" val="2054929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33400"/>
            <a:ext cx="6181725" cy="3539430"/>
          </a:xfrm>
          <a:prstGeom prst="rect">
            <a:avLst/>
          </a:prstGeom>
        </p:spPr>
        <p:txBody>
          <a:bodyPr wrap="square">
            <a:spAutoFit/>
          </a:bodyPr>
          <a:lstStyle/>
          <a:p>
            <a:pPr marL="457200" indent="-457200">
              <a:buFont typeface="Arial" panose="020B0604020202020204" pitchFamily="34" charset="0"/>
              <a:buChar char="•"/>
            </a:pPr>
            <a:r>
              <a:rPr lang="en-US" sz="2800" dirty="0" smtClean="0"/>
              <a:t>Aloha print top. </a:t>
            </a:r>
          </a:p>
          <a:p>
            <a:endParaRPr lang="en-US" sz="2800" dirty="0" smtClean="0"/>
          </a:p>
          <a:p>
            <a:pPr marL="457200" indent="-457200">
              <a:buFont typeface="Arial" panose="020B0604020202020204" pitchFamily="34" charset="0"/>
              <a:buChar char="•"/>
            </a:pPr>
            <a:r>
              <a:rPr lang="en-US" sz="2800" dirty="0" smtClean="0"/>
              <a:t>Blouses with shoulder straps should have straps that are at least </a:t>
            </a:r>
            <a:r>
              <a:rPr lang="en-US" sz="2800" u="sng" dirty="0" smtClean="0"/>
              <a:t>2 inches in width</a:t>
            </a:r>
            <a:r>
              <a:rPr lang="en-US" sz="2800" dirty="0" smtClean="0"/>
              <a:t>.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u="sng" dirty="0" smtClean="0"/>
              <a:t>Tops should not show the midriff when arms are raised. </a:t>
            </a:r>
            <a:endParaRPr lang="en-US" sz="2800" u="sng" dirty="0"/>
          </a:p>
        </p:txBody>
      </p:sp>
      <p:pic>
        <p:nvPicPr>
          <p:cNvPr id="12290" name="Picture 2" descr="hoopla blue rayon hawaiian b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739" y="3541439"/>
            <a:ext cx="2701636" cy="28993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6724" y="6325341"/>
            <a:ext cx="4572000" cy="230832"/>
          </a:xfrm>
          <a:prstGeom prst="rect">
            <a:avLst/>
          </a:prstGeom>
        </p:spPr>
        <p:txBody>
          <a:bodyPr>
            <a:spAutoFit/>
          </a:bodyPr>
          <a:lstStyle/>
          <a:p>
            <a:r>
              <a:rPr lang="en-US" sz="900" dirty="0" smtClean="0"/>
              <a:t>http://www.lavahut.com/hoopla-blue-rayon-hawaiian-blouse-pr-20992.html</a:t>
            </a:r>
            <a:endParaRPr lang="en-US" sz="900" dirty="0"/>
          </a:p>
        </p:txBody>
      </p:sp>
      <p:pic>
        <p:nvPicPr>
          <p:cNvPr id="12294" name="Picture 6" descr="Ninety Shirred neckline with U’ring hawaiian floral print blouse for Wom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33400"/>
            <a:ext cx="2266950" cy="22669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2437" y="5956009"/>
            <a:ext cx="4572000" cy="369332"/>
          </a:xfrm>
          <a:prstGeom prst="rect">
            <a:avLst/>
          </a:prstGeom>
        </p:spPr>
        <p:txBody>
          <a:bodyPr>
            <a:spAutoFit/>
          </a:bodyPr>
          <a:lstStyle/>
          <a:p>
            <a:r>
              <a:rPr lang="en-US" sz="900" dirty="0" smtClean="0"/>
              <a:t>http://www.lelecloth.com/squish-womens-hawaiian-shirt-aloha-shirt-blue-floral-hibiscus-theme-for-women/</a:t>
            </a:r>
            <a:endParaRPr lang="en-US" sz="900" dirty="0"/>
          </a:p>
        </p:txBody>
      </p:sp>
      <p:pic>
        <p:nvPicPr>
          <p:cNvPr id="12296" name="Picture 8" descr="STELLA MCCARTNEY Hawaiian printed silk shi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4" y="4001942"/>
            <a:ext cx="1933575" cy="1933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2437" y="5566185"/>
            <a:ext cx="4572000" cy="369332"/>
          </a:xfrm>
          <a:prstGeom prst="rect">
            <a:avLst/>
          </a:prstGeom>
        </p:spPr>
        <p:txBody>
          <a:bodyPr>
            <a:spAutoFit/>
          </a:bodyPr>
          <a:lstStyle/>
          <a:p>
            <a:r>
              <a:rPr lang="en-US" sz="900" dirty="0" smtClean="0"/>
              <a:t>http://www.polyvore.com/stella_mccartney_hawaiian_printed_silk/thing?id=48008663</a:t>
            </a:r>
            <a:endParaRPr lang="en-US" sz="900" dirty="0"/>
          </a:p>
        </p:txBody>
      </p:sp>
    </p:spTree>
    <p:extLst>
      <p:ext uri="{BB962C8B-B14F-4D97-AF65-F5344CB8AC3E}">
        <p14:creationId xmlns:p14="http://schemas.microsoft.com/office/powerpoint/2010/main" val="2152603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437" y="609600"/>
            <a:ext cx="7543800" cy="5693866"/>
          </a:xfrm>
          <a:prstGeom prst="rect">
            <a:avLst/>
          </a:prstGeom>
        </p:spPr>
        <p:txBody>
          <a:bodyPr wrap="square">
            <a:spAutoFit/>
          </a:bodyPr>
          <a:lstStyle/>
          <a:p>
            <a:pPr marL="457200" indent="-457200">
              <a:buFont typeface="Arial" panose="020B0604020202020204" pitchFamily="34" charset="0"/>
              <a:buChar char="•"/>
            </a:pPr>
            <a:r>
              <a:rPr lang="en-US" sz="2800" dirty="0" smtClean="0"/>
              <a:t>Jean pants or skirts. They should be </a:t>
            </a:r>
            <a:r>
              <a:rPr lang="en-US" sz="2800" u="sng" dirty="0" smtClean="0"/>
              <a:t>worn at waistline and not be tattered, frayed, or stained.</a:t>
            </a:r>
          </a:p>
          <a:p>
            <a:endParaRPr lang="en-US" sz="2800" u="sng" dirty="0" smtClean="0"/>
          </a:p>
          <a:p>
            <a:pPr marL="457200" indent="-457200">
              <a:buFont typeface="Arial" panose="020B0604020202020204" pitchFamily="34" charset="0"/>
              <a:buChar char="•"/>
            </a:pPr>
            <a:r>
              <a:rPr lang="en-US" sz="2800" dirty="0" smtClean="0"/>
              <a:t>Sandals or slides may be worn and </a:t>
            </a:r>
            <a:r>
              <a:rPr lang="en-US" sz="2800" u="sng" dirty="0" smtClean="0"/>
              <a:t>heels should not be more than 2 inches. </a:t>
            </a:r>
          </a:p>
          <a:p>
            <a:endParaRPr lang="en-US" sz="2800" u="sng" dirty="0" smtClean="0"/>
          </a:p>
          <a:p>
            <a:pPr marL="457200" indent="-457200">
              <a:buFont typeface="Arial" panose="020B0604020202020204" pitchFamily="34" charset="0"/>
              <a:buChar char="•"/>
            </a:pPr>
            <a:r>
              <a:rPr lang="en-US" sz="2800" u="sng" dirty="0" smtClean="0"/>
              <a:t>NO: Spaghetti straps (even if worn with outer wear), shorts or slippers </a:t>
            </a:r>
          </a:p>
          <a:p>
            <a:pPr marL="457200" indent="-457200">
              <a:buFont typeface="Arial" panose="020B0604020202020204" pitchFamily="34" charset="0"/>
              <a:buChar char="•"/>
            </a:pPr>
            <a:endParaRPr lang="en-US" sz="2800" u="sng" dirty="0" smtClean="0"/>
          </a:p>
          <a:p>
            <a:pPr marL="457200" indent="-457200">
              <a:buFont typeface="Arial" panose="020B0604020202020204" pitchFamily="34" charset="0"/>
              <a:buChar char="•"/>
            </a:pPr>
            <a:r>
              <a:rPr lang="en-US" sz="2800" u="sng" dirty="0" smtClean="0"/>
              <a:t>NO: Shorts </a:t>
            </a:r>
          </a:p>
          <a:p>
            <a:pPr marL="457200" indent="-457200">
              <a:buFont typeface="Arial" panose="020B0604020202020204" pitchFamily="34" charset="0"/>
              <a:buChar char="•"/>
            </a:pPr>
            <a:endParaRPr lang="en-US" sz="2800" u="sng" dirty="0"/>
          </a:p>
          <a:p>
            <a:pPr algn="ctr"/>
            <a:r>
              <a:rPr lang="en-US" sz="2800" dirty="0" smtClean="0"/>
              <a:t>Student &amp; Parent Handbook, pg. 26</a:t>
            </a:r>
            <a:endParaRPr lang="en-US" sz="2800" dirty="0"/>
          </a:p>
        </p:txBody>
      </p:sp>
    </p:spTree>
    <p:extLst>
      <p:ext uri="{BB962C8B-B14F-4D97-AF65-F5344CB8AC3E}">
        <p14:creationId xmlns:p14="http://schemas.microsoft.com/office/powerpoint/2010/main" val="1728758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8534400" cy="4678680"/>
          </a:xfrm>
        </p:spPr>
        <p:txBody>
          <a:bodyPr>
            <a:normAutofit/>
          </a:bodyPr>
          <a:lstStyle/>
          <a:p>
            <a:pPr marL="45720" indent="0">
              <a:buNone/>
            </a:pPr>
            <a:r>
              <a:rPr lang="en-US" sz="3500" b="1" dirty="0" smtClean="0"/>
              <a:t>Aloha Friday Attire</a:t>
            </a:r>
          </a:p>
          <a:p>
            <a:pPr marL="45720" indent="0">
              <a:buNone/>
            </a:pPr>
            <a:r>
              <a:rPr lang="en-US" sz="3000" b="1" u="sng" dirty="0" smtClean="0"/>
              <a:t>Kāne</a:t>
            </a:r>
          </a:p>
          <a:p>
            <a:pPr marL="45720" indent="0">
              <a:buNone/>
            </a:pPr>
            <a:endParaRPr lang="en-US" dirty="0"/>
          </a:p>
          <a:p>
            <a:r>
              <a:rPr lang="en-US" sz="2400" dirty="0"/>
              <a:t>Aloha print collared shirt (should not be worn </a:t>
            </a:r>
            <a:r>
              <a:rPr lang="en-US" sz="2400" dirty="0" smtClean="0"/>
              <a:t>as outwear</a:t>
            </a:r>
            <a:r>
              <a:rPr lang="en-US" sz="2400" dirty="0"/>
              <a:t>). </a:t>
            </a:r>
          </a:p>
          <a:p>
            <a:r>
              <a:rPr lang="en-US" sz="2400" dirty="0" smtClean="0"/>
              <a:t>Nicely </a:t>
            </a:r>
            <a:r>
              <a:rPr lang="en-US" sz="2400" dirty="0"/>
              <a:t>fitted slacks, pants or dress shorts. </a:t>
            </a:r>
            <a:endParaRPr lang="en-US" sz="2400" dirty="0" smtClean="0"/>
          </a:p>
          <a:p>
            <a:r>
              <a:rPr lang="en-US" sz="2400" dirty="0" smtClean="0"/>
              <a:t>Jeans </a:t>
            </a:r>
            <a:r>
              <a:rPr lang="en-US" sz="2400" dirty="0"/>
              <a:t>are acceptable but must not be tattered, frayed or dirty. </a:t>
            </a:r>
          </a:p>
          <a:p>
            <a:r>
              <a:rPr lang="en-US" sz="2400" dirty="0" smtClean="0"/>
              <a:t>Shoes </a:t>
            </a:r>
            <a:r>
              <a:rPr lang="en-US" sz="2400" dirty="0"/>
              <a:t>or sandals. </a:t>
            </a:r>
          </a:p>
          <a:p>
            <a:r>
              <a:rPr lang="en-US" sz="2400" u="sng" dirty="0" smtClean="0"/>
              <a:t>NO</a:t>
            </a:r>
            <a:r>
              <a:rPr lang="en-US" sz="2400" u="sng" dirty="0"/>
              <a:t>: Board shorts or slippers </a:t>
            </a:r>
          </a:p>
          <a:p>
            <a:pPr marL="45720" indent="0">
              <a:buNone/>
            </a:pP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6368"/>
            <a:ext cx="2754082" cy="255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5871149"/>
            <a:ext cx="4572000" cy="230832"/>
          </a:xfrm>
          <a:prstGeom prst="rect">
            <a:avLst/>
          </a:prstGeom>
        </p:spPr>
        <p:txBody>
          <a:bodyPr>
            <a:spAutoFit/>
          </a:bodyPr>
          <a:lstStyle/>
          <a:p>
            <a:r>
              <a:rPr lang="en-US" sz="900" dirty="0" smtClean="0"/>
              <a:t>http://hawaiishirtcompany.com/hibiscushawaiianshirt.aspx</a:t>
            </a:r>
            <a:endParaRPr lang="en-US" sz="900" dirty="0"/>
          </a:p>
        </p:txBody>
      </p:sp>
    </p:spTree>
    <p:extLst>
      <p:ext uri="{BB962C8B-B14F-4D97-AF65-F5344CB8AC3E}">
        <p14:creationId xmlns:p14="http://schemas.microsoft.com/office/powerpoint/2010/main" val="2506420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391400" cy="5059680"/>
          </a:xfrm>
        </p:spPr>
        <p:txBody>
          <a:bodyPr>
            <a:normAutofit/>
          </a:bodyPr>
          <a:lstStyle/>
          <a:p>
            <a:pPr marL="45720" indent="0">
              <a:buNone/>
            </a:pPr>
            <a:r>
              <a:rPr lang="en-US" sz="3200" b="1" dirty="0" smtClean="0"/>
              <a:t>PE and Athletic Attire</a:t>
            </a:r>
          </a:p>
          <a:p>
            <a:pPr marL="45720" indent="0">
              <a:buNone/>
            </a:pPr>
            <a:endParaRPr lang="en-US" dirty="0" smtClean="0"/>
          </a:p>
          <a:p>
            <a:r>
              <a:rPr lang="en-US" sz="2800" dirty="0" smtClean="0"/>
              <a:t>All </a:t>
            </a:r>
            <a:r>
              <a:rPr lang="en-US" sz="2800" dirty="0"/>
              <a:t>students are required to wear uniforms for physical education classes. </a:t>
            </a:r>
            <a:endParaRPr lang="en-US" sz="2800" dirty="0" smtClean="0"/>
          </a:p>
          <a:p>
            <a:r>
              <a:rPr lang="en-US" sz="2800" dirty="0" smtClean="0"/>
              <a:t>P.E</a:t>
            </a:r>
            <a:r>
              <a:rPr lang="en-US" sz="2800" dirty="0"/>
              <a:t>. regulation shirts and shorts must be purchased at the Kamehameha Book Store in the ‘Akahi Building. </a:t>
            </a:r>
            <a:endParaRPr lang="en-US" sz="2800" dirty="0" smtClean="0"/>
          </a:p>
          <a:p>
            <a:r>
              <a:rPr lang="en-US" sz="2800" dirty="0" smtClean="0"/>
              <a:t>It </a:t>
            </a:r>
            <a:r>
              <a:rPr lang="en-US" sz="2800" dirty="0"/>
              <a:t>is recommended that the uniform be purchased before school begins. </a:t>
            </a:r>
          </a:p>
        </p:txBody>
      </p:sp>
    </p:spTree>
    <p:extLst>
      <p:ext uri="{BB962C8B-B14F-4D97-AF65-F5344CB8AC3E}">
        <p14:creationId xmlns:p14="http://schemas.microsoft.com/office/powerpoint/2010/main" val="2124239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275580" y="2819400"/>
            <a:ext cx="3868420" cy="3505200"/>
          </a:xfrm>
          <a:prstGeom prst="rect">
            <a:avLst/>
          </a:prstGeom>
          <a:noFill/>
          <a:ln>
            <a:noFill/>
          </a:ln>
        </p:spPr>
      </p:pic>
      <p:sp>
        <p:nvSpPr>
          <p:cNvPr id="3" name="Content Placeholder 2"/>
          <p:cNvSpPr>
            <a:spLocks noGrp="1"/>
          </p:cNvSpPr>
          <p:nvPr>
            <p:ph sz="quarter" idx="13"/>
          </p:nvPr>
        </p:nvSpPr>
        <p:spPr>
          <a:xfrm>
            <a:off x="1066800" y="381000"/>
            <a:ext cx="7010400" cy="4297680"/>
          </a:xfrm>
        </p:spPr>
        <p:txBody>
          <a:bodyPr>
            <a:normAutofit/>
          </a:bodyPr>
          <a:lstStyle/>
          <a:p>
            <a:pPr marL="45720" indent="0" algn="ctr">
              <a:buNone/>
            </a:pPr>
            <a:r>
              <a:rPr lang="en-US" sz="4000" b="1" dirty="0" smtClean="0"/>
              <a:t>PE</a:t>
            </a:r>
            <a:r>
              <a:rPr lang="en-US" sz="4000" b="1" dirty="0"/>
              <a:t> </a:t>
            </a:r>
            <a:r>
              <a:rPr lang="en-US" sz="4000" b="1" dirty="0" smtClean="0"/>
              <a:t>Attire and Supplies </a:t>
            </a:r>
            <a:endParaRPr lang="en-US" dirty="0"/>
          </a:p>
          <a:p>
            <a:r>
              <a:rPr lang="en-US" sz="2800" dirty="0"/>
              <a:t>2 combination padlocks (no colored face plates) during their swim unit, one for Keawe and one for the pool locker room </a:t>
            </a:r>
          </a:p>
          <a:p>
            <a:r>
              <a:rPr lang="en-US" sz="2800" dirty="0" smtClean="0"/>
              <a:t>At </a:t>
            </a:r>
            <a:r>
              <a:rPr lang="en-US" sz="2800" dirty="0"/>
              <a:t>least 3 regulation P.E. shirts </a:t>
            </a:r>
          </a:p>
        </p:txBody>
      </p:sp>
      <p:sp>
        <p:nvSpPr>
          <p:cNvPr id="5" name="Rectangle 4"/>
          <p:cNvSpPr/>
          <p:nvPr/>
        </p:nvSpPr>
        <p:spPr>
          <a:xfrm>
            <a:off x="304800" y="3343424"/>
            <a:ext cx="5943600"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FF0000"/>
                </a:solidFill>
              </a:rPr>
              <a:t>The P.E. uniform, including shoes and socks, are to be worn at all physical education classes</a:t>
            </a:r>
            <a:r>
              <a:rPr lang="en-US" sz="2400" dirty="0" smtClean="0">
                <a:solidFill>
                  <a:srgbClr val="FF0000"/>
                </a:solidFill>
              </a:rPr>
              <a:t>.</a:t>
            </a:r>
          </a:p>
          <a:p>
            <a:r>
              <a:rPr lang="en-US" sz="2400" dirty="0" smtClean="0"/>
              <a:t> </a:t>
            </a:r>
          </a:p>
          <a:p>
            <a:pPr marL="342900" indent="-342900">
              <a:buFont typeface="Arial" panose="020B0604020202020204" pitchFamily="34" charset="0"/>
              <a:buChar char="•"/>
            </a:pPr>
            <a:r>
              <a:rPr lang="en-US" sz="2400" dirty="0" smtClean="0"/>
              <a:t>Mark </a:t>
            </a:r>
            <a:r>
              <a:rPr lang="en-US" sz="2400" dirty="0"/>
              <a:t>shirts on the OUTSIDE upper left chest and shorts inside the front waistband. </a:t>
            </a:r>
          </a:p>
        </p:txBody>
      </p:sp>
    </p:spTree>
    <p:extLst>
      <p:ext uri="{BB962C8B-B14F-4D97-AF65-F5344CB8AC3E}">
        <p14:creationId xmlns:p14="http://schemas.microsoft.com/office/powerpoint/2010/main" val="2504665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24200"/>
            <a:ext cx="3446780" cy="3408680"/>
          </a:xfrm>
          <a:prstGeom prst="rect">
            <a:avLst/>
          </a:prstGeom>
          <a:noFill/>
          <a:ln>
            <a:noFill/>
          </a:ln>
        </p:spPr>
      </p:pic>
      <p:sp>
        <p:nvSpPr>
          <p:cNvPr id="3" name="Content Placeholder 2"/>
          <p:cNvSpPr>
            <a:spLocks noGrp="1"/>
          </p:cNvSpPr>
          <p:nvPr>
            <p:ph sz="quarter" idx="13"/>
          </p:nvPr>
        </p:nvSpPr>
        <p:spPr>
          <a:xfrm>
            <a:off x="533400" y="533400"/>
            <a:ext cx="8004032" cy="3474720"/>
          </a:xfrm>
        </p:spPr>
        <p:txBody>
          <a:bodyPr>
            <a:normAutofit/>
          </a:bodyPr>
          <a:lstStyle/>
          <a:p>
            <a:r>
              <a:rPr lang="en-US" sz="3200" dirty="0"/>
              <a:t>At least 3 pairs of regulation P.E. shorts </a:t>
            </a:r>
          </a:p>
          <a:p>
            <a:pPr marL="45720" indent="0">
              <a:buNone/>
            </a:pPr>
            <a:endParaRPr lang="en-US" sz="3200" dirty="0"/>
          </a:p>
          <a:p>
            <a:r>
              <a:rPr lang="en-US" sz="3200" dirty="0"/>
              <a:t>1 pair of running or cross training shoes </a:t>
            </a:r>
            <a:r>
              <a:rPr lang="en-US" sz="3200" u="sng" dirty="0"/>
              <a:t>(No black soles because they leave marks on the playing surfaces.) </a:t>
            </a:r>
          </a:p>
          <a:p>
            <a:pPr marL="45720" indent="0">
              <a:buNone/>
            </a:pPr>
            <a:endParaRPr lang="en-US" sz="2600" dirty="0"/>
          </a:p>
          <a:p>
            <a:pPr marL="45720" indent="0">
              <a:buNone/>
            </a:pPr>
            <a:endParaRPr lang="en-US" dirty="0"/>
          </a:p>
        </p:txBody>
      </p:sp>
      <p:sp>
        <p:nvSpPr>
          <p:cNvPr id="5" name="Rectangle 4"/>
          <p:cNvSpPr/>
          <p:nvPr/>
        </p:nvSpPr>
        <p:spPr>
          <a:xfrm>
            <a:off x="685800" y="4419601"/>
            <a:ext cx="4876800" cy="1200329"/>
          </a:xfrm>
          <a:prstGeom prst="rect">
            <a:avLst/>
          </a:prstGeom>
        </p:spPr>
        <p:txBody>
          <a:bodyPr wrap="square">
            <a:spAutoFit/>
          </a:bodyPr>
          <a:lstStyle/>
          <a:p>
            <a:pPr marL="45720" indent="0">
              <a:buNone/>
            </a:pPr>
            <a:r>
              <a:rPr lang="en-US" sz="2400" dirty="0" smtClean="0"/>
              <a:t>Mark shirts on the OUTSIDE upper left chest and shorts inside the front waistband. </a:t>
            </a:r>
            <a:endParaRPr lang="en-US" sz="2400" dirty="0"/>
          </a:p>
        </p:txBody>
      </p:sp>
    </p:spTree>
    <p:extLst>
      <p:ext uri="{BB962C8B-B14F-4D97-AF65-F5344CB8AC3E}">
        <p14:creationId xmlns:p14="http://schemas.microsoft.com/office/powerpoint/2010/main" val="3203381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cdn.instructables.com/FEV/MWS1/FJD5CD2E/FEVMWS1FJD5CD2E.MEDIUM.gif"/>
          <p:cNvPicPr/>
          <p:nvPr/>
        </p:nvPicPr>
        <p:blipFill>
          <a:blip r:embed="rId2">
            <a:extLst>
              <a:ext uri="{28A0092B-C50C-407E-A947-70E740481C1C}">
                <a14:useLocalDpi xmlns:a14="http://schemas.microsoft.com/office/drawing/2010/main" val="0"/>
              </a:ext>
            </a:extLst>
          </a:blip>
          <a:srcRect/>
          <a:stretch>
            <a:fillRect/>
          </a:stretch>
        </p:blipFill>
        <p:spPr bwMode="auto">
          <a:xfrm>
            <a:off x="6835877" y="3962400"/>
            <a:ext cx="2038063" cy="2655345"/>
          </a:xfrm>
          <a:prstGeom prst="rect">
            <a:avLst/>
          </a:prstGeom>
          <a:noFill/>
          <a:ln>
            <a:noFill/>
          </a:ln>
        </p:spPr>
      </p:pic>
      <p:sp>
        <p:nvSpPr>
          <p:cNvPr id="3" name="Content Placeholder 2"/>
          <p:cNvSpPr>
            <a:spLocks noGrp="1"/>
          </p:cNvSpPr>
          <p:nvPr>
            <p:ph sz="quarter" idx="13"/>
          </p:nvPr>
        </p:nvSpPr>
        <p:spPr>
          <a:xfrm>
            <a:off x="685800" y="609600"/>
            <a:ext cx="7467600" cy="4077017"/>
          </a:xfrm>
        </p:spPr>
        <p:txBody>
          <a:bodyPr>
            <a:noAutofit/>
          </a:bodyPr>
          <a:lstStyle/>
          <a:p>
            <a:r>
              <a:rPr lang="en-US" sz="2800" dirty="0"/>
              <a:t>Shoes and socks should be marked in the inside. </a:t>
            </a:r>
            <a:endParaRPr lang="en-US" sz="2800" dirty="0" smtClean="0"/>
          </a:p>
          <a:p>
            <a:r>
              <a:rPr lang="en-US" sz="2800" dirty="0" smtClean="0"/>
              <a:t>Students </a:t>
            </a:r>
            <a:r>
              <a:rPr lang="en-US" sz="2800" u="sng" dirty="0"/>
              <a:t>must</a:t>
            </a:r>
            <a:r>
              <a:rPr lang="en-US" sz="2800" dirty="0"/>
              <a:t> take their uniforms home for laundering at least once a week. </a:t>
            </a:r>
          </a:p>
          <a:p>
            <a:r>
              <a:rPr lang="en-US" sz="2800" dirty="0"/>
              <a:t>Students are expected to shower after physical education classes and are responsible for their own hygiene products and personal </a:t>
            </a:r>
            <a:r>
              <a:rPr lang="en-US" sz="2800" dirty="0" smtClean="0"/>
              <a:t>belongings.</a:t>
            </a:r>
          </a:p>
          <a:p>
            <a:r>
              <a:rPr lang="en-US" sz="2800" dirty="0"/>
              <a:t>P</a:t>
            </a:r>
            <a:r>
              <a:rPr lang="en-US" sz="2800" dirty="0" smtClean="0"/>
              <a:t>ersonal </a:t>
            </a:r>
            <a:r>
              <a:rPr lang="en-US" sz="2800" dirty="0"/>
              <a:t>items should be locked in  </a:t>
            </a:r>
            <a:r>
              <a:rPr lang="en-US" sz="2800" dirty="0" smtClean="0"/>
              <a:t>                     their </a:t>
            </a:r>
            <a:r>
              <a:rPr lang="en-US" sz="2800" dirty="0"/>
              <a:t>P.E. locker while they are in </a:t>
            </a:r>
            <a:r>
              <a:rPr lang="en-US" sz="2800" dirty="0" smtClean="0"/>
              <a:t>                        their </a:t>
            </a:r>
            <a:r>
              <a:rPr lang="en-US" sz="2800" dirty="0"/>
              <a:t>classes. </a:t>
            </a:r>
          </a:p>
        </p:txBody>
      </p:sp>
      <p:sp>
        <p:nvSpPr>
          <p:cNvPr id="5" name="Rectangle 4"/>
          <p:cNvSpPr/>
          <p:nvPr/>
        </p:nvSpPr>
        <p:spPr>
          <a:xfrm>
            <a:off x="2895600" y="6248413"/>
            <a:ext cx="4572000" cy="369332"/>
          </a:xfrm>
          <a:prstGeom prst="rect">
            <a:avLst/>
          </a:prstGeom>
        </p:spPr>
        <p:txBody>
          <a:bodyPr>
            <a:spAutoFit/>
          </a:bodyPr>
          <a:lstStyle/>
          <a:p>
            <a:r>
              <a:rPr lang="en-US" sz="900" dirty="0" smtClean="0"/>
              <a:t>http://download.fromdoctopdf.com/index.jhtml?partner=Y6xdm003&amp;gclid=CKGmq675iMcCFUiFfgodYZQIlQ</a:t>
            </a:r>
            <a:endParaRPr lang="en-US" sz="900" dirty="0"/>
          </a:p>
        </p:txBody>
      </p:sp>
    </p:spTree>
    <p:extLst>
      <p:ext uri="{BB962C8B-B14F-4D97-AF65-F5344CB8AC3E}">
        <p14:creationId xmlns:p14="http://schemas.microsoft.com/office/powerpoint/2010/main" val="1141561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gavannat\AppData\Local\Microsoft\Windows\Temporary Internet Files\Content.IE5\EPJB4HPR\ZTE Grand X Ma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08982">
            <a:off x="7145749" y="4859750"/>
            <a:ext cx="1725861" cy="17258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609600"/>
            <a:ext cx="7620000" cy="5593080"/>
          </a:xfrm>
        </p:spPr>
        <p:txBody>
          <a:bodyPr>
            <a:normAutofit fontScale="70000" lnSpcReduction="20000"/>
          </a:bodyPr>
          <a:lstStyle/>
          <a:p>
            <a:pPr marL="45720" indent="0">
              <a:buNone/>
            </a:pPr>
            <a:r>
              <a:rPr lang="en-US" sz="4100" b="1" dirty="0"/>
              <a:t>Cell phones </a:t>
            </a:r>
          </a:p>
          <a:p>
            <a:r>
              <a:rPr lang="en-US" sz="3100" dirty="0"/>
              <a:t>Cell phones usage by students is permitted </a:t>
            </a:r>
            <a:r>
              <a:rPr lang="en-US" sz="3100" u="sng" dirty="0"/>
              <a:t>before</a:t>
            </a:r>
            <a:r>
              <a:rPr lang="en-US" sz="3100" dirty="0"/>
              <a:t> 7:30 a.m. and after 3:10 p.m. during the school day. </a:t>
            </a:r>
            <a:endParaRPr lang="en-US" sz="3100" dirty="0" smtClean="0"/>
          </a:p>
          <a:p>
            <a:r>
              <a:rPr lang="en-US" sz="3100" dirty="0" smtClean="0"/>
              <a:t>Cell </a:t>
            </a:r>
            <a:r>
              <a:rPr lang="en-US" sz="3100" dirty="0"/>
              <a:t>phones may not be turned on or used during the school day and must be securely stored. </a:t>
            </a:r>
            <a:endParaRPr lang="en-US" sz="3100" dirty="0" smtClean="0"/>
          </a:p>
          <a:p>
            <a:r>
              <a:rPr lang="en-US" sz="3100" dirty="0" smtClean="0"/>
              <a:t>The </a:t>
            </a:r>
            <a:r>
              <a:rPr lang="en-US" sz="3100" dirty="0"/>
              <a:t>school will not be held responsible for the loss or theft of any cell phone. </a:t>
            </a:r>
          </a:p>
          <a:p>
            <a:r>
              <a:rPr lang="en-US" sz="3100" dirty="0"/>
              <a:t>A phone used between the hours of 7:30 a.m. to 3:10 p.m. will be confiscated by the faculty/staff member observing the misuse and returned to the student at the end of the school day. </a:t>
            </a:r>
          </a:p>
          <a:p>
            <a:r>
              <a:rPr lang="en-US" sz="3100" dirty="0"/>
              <a:t>Chronic misuse of a cell phone will be reported to the school office and may lead to disciplinary action (see “Student discipline” section, Level 1) and the cell phone will be confiscated and held for pickup by parents. </a:t>
            </a:r>
          </a:p>
        </p:txBody>
      </p:sp>
    </p:spTree>
    <p:extLst>
      <p:ext uri="{BB962C8B-B14F-4D97-AF65-F5344CB8AC3E}">
        <p14:creationId xmlns:p14="http://schemas.microsoft.com/office/powerpoint/2010/main" val="2143046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543800" cy="3474720"/>
          </a:xfrm>
        </p:spPr>
        <p:txBody>
          <a:bodyPr>
            <a:normAutofit/>
          </a:bodyPr>
          <a:lstStyle/>
          <a:p>
            <a:pPr marL="45720" indent="0" algn="ctr">
              <a:buNone/>
            </a:pPr>
            <a:r>
              <a:rPr lang="en-US" sz="3600" b="1" dirty="0" smtClean="0"/>
              <a:t>Questions?</a:t>
            </a:r>
          </a:p>
          <a:p>
            <a:pPr marL="45720" indent="0">
              <a:buNone/>
            </a:pPr>
            <a:endParaRPr lang="en-US" sz="3600" b="1" dirty="0" smtClean="0"/>
          </a:p>
          <a:p>
            <a:pPr marL="45720" indent="0" algn="ctr">
              <a:buNone/>
            </a:pPr>
            <a:r>
              <a:rPr lang="en-US" sz="3600" b="1" dirty="0" smtClean="0"/>
              <a:t>Review the                                       Student &amp; Parent Handbook</a:t>
            </a:r>
            <a:endParaRPr lang="en-US" sz="3600" b="1" dirty="0"/>
          </a:p>
        </p:txBody>
      </p:sp>
      <p:pic>
        <p:nvPicPr>
          <p:cNvPr id="21506" name="Picture 2" descr="C:\Users\gavannat\AppData\Local\Microsoft\Windows\Temporary Internet Files\Content.IE5\K1T7DJ7Z\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262128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71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4572000" cy="1097280"/>
          </a:xfrm>
        </p:spPr>
        <p:txBody>
          <a:bodyPr>
            <a:normAutofit/>
          </a:bodyPr>
          <a:lstStyle/>
          <a:p>
            <a:pPr marL="45720" indent="0">
              <a:buNone/>
            </a:pPr>
            <a:r>
              <a:rPr lang="en-US" sz="4000" b="1" dirty="0" smtClean="0"/>
              <a:t>Daily Uniform</a:t>
            </a:r>
          </a:p>
          <a:p>
            <a:pPr marL="45720" indent="0">
              <a:buNone/>
            </a:pPr>
            <a:endParaRPr lang="en-US" sz="3200" b="1" dirty="0"/>
          </a:p>
        </p:txBody>
      </p:sp>
      <p:pic>
        <p:nvPicPr>
          <p:cNvPr id="4098" name="Picture 2" descr="F:\DCIM\102MSDCF\DSC084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14551"/>
            <a:ext cx="5003799" cy="375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4799" y="1676400"/>
            <a:ext cx="3744886" cy="1384995"/>
          </a:xfrm>
          <a:prstGeom prst="rect">
            <a:avLst/>
          </a:prstGeom>
          <a:noFill/>
        </p:spPr>
        <p:txBody>
          <a:bodyPr wrap="square" rtlCol="0">
            <a:spAutoFit/>
          </a:bodyPr>
          <a:lstStyle/>
          <a:p>
            <a:r>
              <a:rPr lang="en-US" sz="2800" dirty="0" smtClean="0"/>
              <a:t>Uniform collared polo</a:t>
            </a:r>
          </a:p>
          <a:p>
            <a:r>
              <a:rPr lang="en-US" sz="2800" dirty="0" smtClean="0"/>
              <a:t>Royal Blue, Sky Blue or White</a:t>
            </a:r>
            <a:endParaRPr lang="en-US" sz="2800" dirty="0"/>
          </a:p>
        </p:txBody>
      </p:sp>
      <p:sp>
        <p:nvSpPr>
          <p:cNvPr id="6" name="TextBox 5"/>
          <p:cNvSpPr txBox="1"/>
          <p:nvPr/>
        </p:nvSpPr>
        <p:spPr>
          <a:xfrm>
            <a:off x="5399113" y="3514635"/>
            <a:ext cx="3536898" cy="1384995"/>
          </a:xfrm>
          <a:prstGeom prst="rect">
            <a:avLst/>
          </a:prstGeom>
          <a:noFill/>
        </p:spPr>
        <p:txBody>
          <a:bodyPr wrap="square" rtlCol="0">
            <a:spAutoFit/>
          </a:bodyPr>
          <a:lstStyle/>
          <a:p>
            <a:r>
              <a:rPr lang="en-US" sz="2800" dirty="0" smtClean="0"/>
              <a:t>Uniform long pants, shorts or skits                      (for girls)</a:t>
            </a:r>
            <a:endParaRPr lang="en-US" sz="2800" dirty="0"/>
          </a:p>
        </p:txBody>
      </p:sp>
    </p:spTree>
    <p:extLst>
      <p:ext uri="{BB962C8B-B14F-4D97-AF65-F5344CB8AC3E}">
        <p14:creationId xmlns:p14="http://schemas.microsoft.com/office/powerpoint/2010/main" val="3519364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391400" cy="5059680"/>
          </a:xfrm>
        </p:spPr>
        <p:txBody>
          <a:bodyPr>
            <a:normAutofit fontScale="92500" lnSpcReduction="10000"/>
          </a:bodyPr>
          <a:lstStyle/>
          <a:p>
            <a:pPr marL="45720" indent="0">
              <a:buNone/>
            </a:pPr>
            <a:r>
              <a:rPr lang="en-US" sz="3900" b="1" dirty="0" smtClean="0"/>
              <a:t>Worn Properly</a:t>
            </a:r>
            <a:endParaRPr lang="en-US" sz="3900" b="1" dirty="0"/>
          </a:p>
          <a:p>
            <a:pPr marL="45720" indent="0">
              <a:buNone/>
            </a:pPr>
            <a:endParaRPr lang="en-US" b="1" dirty="0" smtClean="0"/>
          </a:p>
          <a:p>
            <a:pPr marL="45720" indent="0">
              <a:buNone/>
            </a:pPr>
            <a:r>
              <a:rPr lang="en-US" sz="3500" b="1" dirty="0" smtClean="0"/>
              <a:t>Pants, Shorts or Skirts</a:t>
            </a:r>
          </a:p>
          <a:p>
            <a:r>
              <a:rPr lang="en-US" sz="3500" dirty="0" smtClean="0"/>
              <a:t>Should </a:t>
            </a:r>
            <a:r>
              <a:rPr lang="en-US" sz="3500" dirty="0"/>
              <a:t>be worn on the waistline. </a:t>
            </a:r>
            <a:endParaRPr lang="en-US" sz="3500" dirty="0" smtClean="0"/>
          </a:p>
          <a:p>
            <a:r>
              <a:rPr lang="en-US" sz="3500" dirty="0" smtClean="0"/>
              <a:t>Waistbands </a:t>
            </a:r>
            <a:r>
              <a:rPr lang="en-US" sz="3500" dirty="0"/>
              <a:t>should not be rolled over. </a:t>
            </a:r>
            <a:endParaRPr lang="en-US" sz="3500" dirty="0" smtClean="0"/>
          </a:p>
          <a:p>
            <a:r>
              <a:rPr lang="en-US" sz="3500" dirty="0" smtClean="0"/>
              <a:t>Skirts </a:t>
            </a:r>
            <a:r>
              <a:rPr lang="en-US" sz="3500" dirty="0"/>
              <a:t>should be no shorter than 4” from the floor, when kneeling. </a:t>
            </a:r>
            <a:endParaRPr lang="en-US" sz="3500" dirty="0" smtClean="0"/>
          </a:p>
          <a:p>
            <a:r>
              <a:rPr lang="en-US" sz="3500" dirty="0" smtClean="0"/>
              <a:t>Girls </a:t>
            </a:r>
            <a:r>
              <a:rPr lang="en-US" sz="3500" dirty="0"/>
              <a:t>shorts must be Junior Bermuda Navy shorts only. </a:t>
            </a:r>
          </a:p>
          <a:p>
            <a:pPr marL="45720" indent="0">
              <a:buNone/>
            </a:pPr>
            <a:endParaRPr lang="en-US" dirty="0"/>
          </a:p>
        </p:txBody>
      </p:sp>
    </p:spTree>
    <p:extLst>
      <p:ext uri="{BB962C8B-B14F-4D97-AF65-F5344CB8AC3E}">
        <p14:creationId xmlns:p14="http://schemas.microsoft.com/office/powerpoint/2010/main" val="135887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670800" cy="3474720"/>
          </a:xfrm>
        </p:spPr>
        <p:txBody>
          <a:bodyPr/>
          <a:lstStyle/>
          <a:p>
            <a:pPr marL="45720" indent="0">
              <a:buNone/>
            </a:pPr>
            <a:r>
              <a:rPr lang="en-US" sz="3600" b="1" dirty="0" smtClean="0"/>
              <a:t>Belts</a:t>
            </a:r>
            <a:endParaRPr lang="en-US" sz="3600" b="1" dirty="0"/>
          </a:p>
          <a:p>
            <a:r>
              <a:rPr lang="en-US" sz="2800" dirty="0"/>
              <a:t>Belts must be worn properly with pants or shorts and visible at all times. </a:t>
            </a:r>
            <a:endParaRPr lang="en-US" sz="2800" dirty="0" smtClean="0"/>
          </a:p>
          <a:p>
            <a:r>
              <a:rPr lang="en-US" sz="2800" dirty="0" smtClean="0"/>
              <a:t>No </a:t>
            </a:r>
            <a:r>
              <a:rPr lang="en-US" sz="2800" dirty="0"/>
              <a:t>multicolored belts or belts with designs or advertisement</a:t>
            </a:r>
            <a:r>
              <a:rPr lang="en-US" dirty="0"/>
              <a:t>. </a:t>
            </a:r>
          </a:p>
          <a:p>
            <a:pPr marL="45720" indent="0">
              <a:buNone/>
            </a:pPr>
            <a:endParaRPr lang="en-US" dirty="0"/>
          </a:p>
        </p:txBody>
      </p:sp>
      <p:pic>
        <p:nvPicPr>
          <p:cNvPr id="5122" name="Picture 2" descr="F:\DCIM\102MSDCF\DSC08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276600"/>
            <a:ext cx="4318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03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DCIM\102MSDCF\DSC08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637" y="4191000"/>
            <a:ext cx="337820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62000" y="457200"/>
            <a:ext cx="7848600" cy="4191000"/>
          </a:xfrm>
        </p:spPr>
        <p:txBody>
          <a:bodyPr>
            <a:normAutofit/>
          </a:bodyPr>
          <a:lstStyle/>
          <a:p>
            <a:pPr marL="45720" indent="0">
              <a:buNone/>
            </a:pPr>
            <a:r>
              <a:rPr lang="en-US" sz="3200" b="1" dirty="0" smtClean="0"/>
              <a:t>Shoes</a:t>
            </a:r>
            <a:endParaRPr lang="en-US" dirty="0"/>
          </a:p>
          <a:p>
            <a:r>
              <a:rPr lang="en-US" sz="2400" dirty="0"/>
              <a:t>Athletic shoes of any color are </a:t>
            </a:r>
            <a:r>
              <a:rPr lang="en-US" sz="2400" dirty="0" smtClean="0"/>
              <a:t>allowed</a:t>
            </a:r>
          </a:p>
          <a:p>
            <a:r>
              <a:rPr lang="en-US" sz="2400" dirty="0"/>
              <a:t>M</a:t>
            </a:r>
            <a:r>
              <a:rPr lang="en-US" sz="2400" dirty="0" smtClean="0"/>
              <a:t>ust </a:t>
            </a:r>
            <a:r>
              <a:rPr lang="en-US" sz="2400" dirty="0"/>
              <a:t>have shoe laces, no VANS or other shoes without laces are allowed. </a:t>
            </a:r>
            <a:endParaRPr lang="en-US" sz="2400" dirty="0" smtClean="0"/>
          </a:p>
          <a:p>
            <a:r>
              <a:rPr lang="en-US" sz="2400" dirty="0" smtClean="0"/>
              <a:t>Shoes </a:t>
            </a:r>
            <a:r>
              <a:rPr lang="en-US" sz="2400" dirty="0"/>
              <a:t>should be clean and worn as the design intends. </a:t>
            </a:r>
            <a:endParaRPr lang="en-US" sz="2400" dirty="0" smtClean="0"/>
          </a:p>
          <a:p>
            <a:r>
              <a:rPr lang="en-US" sz="2400" dirty="0" smtClean="0"/>
              <a:t>Shoe </a:t>
            </a:r>
            <a:r>
              <a:rPr lang="en-US" sz="2400" dirty="0"/>
              <a:t>laces must be identical. </a:t>
            </a:r>
            <a:endParaRPr lang="en-US" sz="2400" dirty="0" smtClean="0"/>
          </a:p>
          <a:p>
            <a:r>
              <a:rPr lang="en-US" sz="2400" dirty="0" smtClean="0"/>
              <a:t>Shoes </a:t>
            </a:r>
            <a:r>
              <a:rPr lang="en-US" sz="2400" dirty="0"/>
              <a:t>laces must be laced and tied properly</a:t>
            </a:r>
            <a:r>
              <a:rPr lang="en-US" sz="2800" dirty="0"/>
              <a:t>. </a:t>
            </a:r>
          </a:p>
          <a:p>
            <a:pPr marL="45720" indent="0">
              <a:buNone/>
            </a:pPr>
            <a:endParaRPr lang="en-US" dirty="0"/>
          </a:p>
        </p:txBody>
      </p:sp>
    </p:spTree>
    <p:extLst>
      <p:ext uri="{BB962C8B-B14F-4D97-AF65-F5344CB8AC3E}">
        <p14:creationId xmlns:p14="http://schemas.microsoft.com/office/powerpoint/2010/main" val="368647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1520"/>
            <a:ext cx="7924800" cy="3474720"/>
          </a:xfrm>
        </p:spPr>
        <p:txBody>
          <a:bodyPr/>
          <a:lstStyle/>
          <a:p>
            <a:pPr marL="45720" indent="0">
              <a:buNone/>
            </a:pPr>
            <a:r>
              <a:rPr lang="en-US" sz="3600" b="1" dirty="0" smtClean="0"/>
              <a:t>Socks</a:t>
            </a:r>
          </a:p>
          <a:p>
            <a:endParaRPr lang="en-US" dirty="0"/>
          </a:p>
          <a:p>
            <a:r>
              <a:rPr lang="en-US" sz="3200" dirty="0"/>
              <a:t>Identical socks of any color. </a:t>
            </a:r>
          </a:p>
          <a:p>
            <a:r>
              <a:rPr lang="en-US" sz="3200" dirty="0" smtClean="0"/>
              <a:t>Socks </a:t>
            </a:r>
            <a:r>
              <a:rPr lang="en-US" sz="3200" dirty="0"/>
              <a:t>are mandatory </a:t>
            </a:r>
            <a:r>
              <a:rPr lang="en-US" sz="3200" dirty="0" smtClean="0"/>
              <a:t>with appropriate </a:t>
            </a:r>
            <a:r>
              <a:rPr lang="en-US" sz="3200" dirty="0"/>
              <a:t>footwear. </a:t>
            </a:r>
          </a:p>
          <a:p>
            <a:pPr marL="45720" indent="0">
              <a:buNone/>
            </a:pPr>
            <a:endParaRPr lang="en-US" dirty="0"/>
          </a:p>
        </p:txBody>
      </p:sp>
      <p:pic>
        <p:nvPicPr>
          <p:cNvPr id="7170" name="Picture 2" descr="F:\DCIM\102MSDCF\DSC084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52800"/>
            <a:ext cx="40894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10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685800"/>
            <a:ext cx="7543800" cy="4648200"/>
          </a:xfrm>
        </p:spPr>
        <p:txBody>
          <a:bodyPr>
            <a:normAutofit/>
          </a:bodyPr>
          <a:lstStyle/>
          <a:p>
            <a:pPr marL="45720" indent="0">
              <a:buNone/>
            </a:pPr>
            <a:r>
              <a:rPr lang="en-US" sz="3600" b="1" dirty="0" smtClean="0"/>
              <a:t>Outerwear</a:t>
            </a:r>
          </a:p>
          <a:p>
            <a:endParaRPr lang="en-US" dirty="0"/>
          </a:p>
          <a:p>
            <a:r>
              <a:rPr lang="en-US" sz="2800" dirty="0"/>
              <a:t>F</a:t>
            </a:r>
            <a:r>
              <a:rPr lang="en-US" sz="2800" dirty="0" smtClean="0"/>
              <a:t>ull </a:t>
            </a:r>
            <a:r>
              <a:rPr lang="en-US" sz="2800" dirty="0"/>
              <a:t>(neck to waistband) zipper jacket – any color is </a:t>
            </a:r>
            <a:r>
              <a:rPr lang="en-US" sz="2800" dirty="0" smtClean="0"/>
              <a:t>permitted.</a:t>
            </a:r>
            <a:endParaRPr lang="en-US" sz="2800" dirty="0"/>
          </a:p>
          <a:p>
            <a:pPr marL="45720" indent="0">
              <a:buNone/>
            </a:pPr>
            <a:endParaRPr lang="en-US" dirty="0"/>
          </a:p>
        </p:txBody>
      </p:sp>
      <p:pic>
        <p:nvPicPr>
          <p:cNvPr id="10242" name="Picture 2" descr="http://media.endclothing.com/media/catalog/product/cache/2/image/9df78eab33525d08d6e5fb8d27136e95/0/4/04-09-2013_monitaly_raglanzipperjacket_greyblack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200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ogan Double Zipper Bomber Jacket Profil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2895600"/>
            <a:ext cx="2409825" cy="2628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312" y="6211669"/>
            <a:ext cx="4572000" cy="215444"/>
          </a:xfrm>
          <a:prstGeom prst="rect">
            <a:avLst/>
          </a:prstGeom>
        </p:spPr>
        <p:txBody>
          <a:bodyPr>
            <a:spAutoFit/>
          </a:bodyPr>
          <a:lstStyle/>
          <a:p>
            <a:r>
              <a:rPr lang="en-US" sz="800" dirty="0" smtClean="0"/>
              <a:t>http://coolspotters.com/clothing/hogan-double-zipper-bomber-jacket</a:t>
            </a:r>
            <a:endParaRPr lang="en-US" sz="800" dirty="0"/>
          </a:p>
        </p:txBody>
      </p:sp>
      <p:sp>
        <p:nvSpPr>
          <p:cNvPr id="5" name="Rectangle 4"/>
          <p:cNvSpPr/>
          <p:nvPr/>
        </p:nvSpPr>
        <p:spPr>
          <a:xfrm>
            <a:off x="576262" y="5974228"/>
            <a:ext cx="4572000" cy="215444"/>
          </a:xfrm>
          <a:prstGeom prst="rect">
            <a:avLst/>
          </a:prstGeom>
        </p:spPr>
        <p:txBody>
          <a:bodyPr>
            <a:spAutoFit/>
          </a:bodyPr>
          <a:lstStyle/>
          <a:p>
            <a:r>
              <a:rPr lang="en-US" sz="800" dirty="0" smtClean="0"/>
              <a:t>http://www.endclothing.com/monitaly-raglan-zipper-jacket-m14023gry.html</a:t>
            </a:r>
            <a:endParaRPr lang="en-US" sz="800" dirty="0"/>
          </a:p>
        </p:txBody>
      </p:sp>
    </p:spTree>
    <p:extLst>
      <p:ext uri="{BB962C8B-B14F-4D97-AF65-F5344CB8AC3E}">
        <p14:creationId xmlns:p14="http://schemas.microsoft.com/office/powerpoint/2010/main" val="938156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191</TotalTime>
  <Words>1865</Words>
  <Application>Microsoft Office PowerPoint</Application>
  <PresentationFormat>On-screen Show (4:3)</PresentationFormat>
  <Paragraphs>259</Paragraphs>
  <Slides>39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Georgia</vt:lpstr>
      <vt:lpstr>Trebuchet MS</vt:lpstr>
      <vt:lpstr>Slipstream</vt:lpstr>
      <vt:lpstr>Dress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Kamehameha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Gail Vannatta</cp:lastModifiedBy>
  <cp:revision>41</cp:revision>
  <dcterms:created xsi:type="dcterms:W3CDTF">2015-08-01T20:23:53Z</dcterms:created>
  <dcterms:modified xsi:type="dcterms:W3CDTF">2016-08-01T00:58:40Z</dcterms:modified>
</cp:coreProperties>
</file>