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6"/>
  </p:notesMasterIdLst>
  <p:sldIdLst>
    <p:sldId id="258" r:id="rId2"/>
    <p:sldId id="259" r:id="rId3"/>
    <p:sldId id="256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DDB1A-4F7B-6D44-8394-75E207C7FB51}" type="datetimeFigureOut">
              <a:rPr lang="en-US" smtClean="0"/>
              <a:t>8/4/15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21B0B-02D5-F142-B26A-E1783D9B9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5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30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Tier 3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Think, Pair,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44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10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800" dirty="0" smtClean="0"/>
              <a:t>Create your own list</a:t>
            </a:r>
          </a:p>
          <a:p>
            <a:pPr lvl="2"/>
            <a:r>
              <a:rPr lang="en-US" sz="1800" dirty="0" smtClean="0"/>
              <a:t>Work with your team or grade level members</a:t>
            </a:r>
          </a:p>
          <a:p>
            <a:pPr lvl="2"/>
            <a:r>
              <a:rPr lang="en-US" sz="1800" dirty="0" smtClean="0"/>
              <a:t>Engage in more research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27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9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800" dirty="0" smtClean="0"/>
              <a:t>Think, Pair, Share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28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sz="1800" dirty="0" smtClean="0"/>
              <a:t>COMMON CORE STATE STANDARDS DEFINES AV AS…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Words used in traditional academic dialogue or text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Refers to words not necessarily common or that students would encounter in conversation</a:t>
            </a:r>
          </a:p>
          <a:p>
            <a:pPr marL="171450" indent="-171450">
              <a:buFont typeface="Arial"/>
              <a:buChar char="•"/>
            </a:pPr>
            <a:r>
              <a:rPr lang="en-US" sz="1800" dirty="0" smtClean="0"/>
              <a:t>Words often relate to other more familiar words students would</a:t>
            </a:r>
            <a:r>
              <a:rPr lang="en-US" sz="1800" baseline="0" dirty="0" smtClean="0"/>
              <a:t> use, for example watch rather than observe</a:t>
            </a:r>
          </a:p>
          <a:p>
            <a:pPr marL="171450" indent="-171450">
              <a:buFont typeface="Arial"/>
              <a:buChar char="•"/>
            </a:pPr>
            <a:r>
              <a:rPr lang="en-US" sz="1800" baseline="0" dirty="0" smtClean="0"/>
              <a:t>They are words that help students understand oral directions &amp; classroom instructional dialog.</a:t>
            </a:r>
          </a:p>
          <a:p>
            <a:pPr marL="171450" indent="-171450">
              <a:buFont typeface="Arial"/>
              <a:buChar char="•"/>
            </a:pPr>
            <a:r>
              <a:rPr lang="en-US" sz="1800" baseline="0" dirty="0" smtClean="0"/>
              <a:t>AV also helps students to understand text across different content areas such as math, science, social studies, English, speech, technology &amp; business etc.</a:t>
            </a:r>
            <a:endParaRPr lang="en-US" sz="1800" dirty="0" smtClean="0"/>
          </a:p>
          <a:p>
            <a:pPr marL="171450" indent="-171450">
              <a:buFont typeface="Arial"/>
              <a:buChar char="•"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7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Think, Pair, Share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7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Vocabulary’s link to comprehension has been extensively researched and the importance of directly teaching vocabulary has been firmly established. </a:t>
            </a:r>
          </a:p>
          <a:p>
            <a:pPr marL="171450" indent="-171450">
              <a:buFont typeface="Arial"/>
              <a:buChar char="•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in recent years the teaching of vocabulary has not been frequent or systematic in schools. </a:t>
            </a:r>
          </a:p>
          <a:p>
            <a:pPr marL="171450" indent="-171450">
              <a:buFont typeface="Arial"/>
              <a:buChar char="•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ocabulary instruction and should 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 on “understanding words and phrases, their relationships, and their nuances and on acquiring new vocabulary.”</a:t>
            </a:r>
          </a:p>
          <a:p>
            <a:endParaRPr lang="en-US" sz="18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indicates that there is a</a:t>
            </a: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need to provide direct and explicit instruction for academic vocabulary. </a:t>
            </a:r>
          </a:p>
          <a:p>
            <a:pPr marL="171450" indent="-171450">
              <a:buFont typeface="Arial"/>
              <a:buChar char="•"/>
            </a:pPr>
            <a:r>
              <a: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teaching vocabulary, it is best not to make students look up words in a dictionary or a glossary and write out the definition. They usually pick the first option, and it often isn’t the right one.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800" dirty="0" smtClean="0"/>
              <a:t>Here</a:t>
            </a:r>
            <a:r>
              <a:rPr lang="en-US" sz="1800" baseline="0" dirty="0" smtClean="0"/>
              <a:t> is one suggestion by Robert Marzano a leading researcher in education to building academic vocabulary with your students.</a:t>
            </a:r>
          </a:p>
          <a:p>
            <a:pPr marL="171450" indent="-171450">
              <a:buFont typeface="Arial"/>
              <a:buChar char="•"/>
            </a:pPr>
            <a:r>
              <a:rPr lang="en-US" sz="1800" baseline="0" dirty="0" smtClean="0"/>
              <a:t>It is a 6 step process</a:t>
            </a:r>
          </a:p>
          <a:p>
            <a:pPr marL="171450" indent="-171450">
              <a:buFont typeface="Arial"/>
              <a:buChar char="•"/>
            </a:pPr>
            <a:r>
              <a:rPr lang="en-US" sz="1800" baseline="0" dirty="0" smtClean="0"/>
              <a:t>The more times students hear, say it, practice it and use it then it becomes internalized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8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7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Vocabulary</a:t>
            </a:r>
            <a:r>
              <a:rPr lang="en-US" sz="1800" baseline="0" dirty="0" smtClean="0"/>
              <a:t> words are often categorized into 3 tiers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Example: watch, walk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Tier 2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Example</a:t>
            </a:r>
            <a:r>
              <a:rPr lang="en-US" sz="1800" baseline="0" dirty="0" smtClean="0"/>
              <a:t>: instead of watch, observe</a:t>
            </a:r>
          </a:p>
          <a:p>
            <a:r>
              <a:rPr lang="en-US" sz="1800" baseline="0" dirty="0" smtClean="0"/>
              <a:t>Example: instead of walk, saunter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21B0B-02D5-F142-B26A-E1783D9B9F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aw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8/4/15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aw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8/4/15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aw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aw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aw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aw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aw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aw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aw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haw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aw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aw-US" smtClean="0"/>
              <a:t>Click to edit Master text styles</a:t>
            </a:r>
          </a:p>
          <a:p>
            <a:pPr lvl="1"/>
            <a:r>
              <a:rPr lang="haw-US" smtClean="0"/>
              <a:t>Second level</a:t>
            </a:r>
          </a:p>
          <a:p>
            <a:pPr lvl="2"/>
            <a:r>
              <a:rPr lang="haw-US" smtClean="0"/>
              <a:t>Third level</a:t>
            </a:r>
          </a:p>
          <a:p>
            <a:pPr lvl="3"/>
            <a:r>
              <a:rPr lang="haw-US" smtClean="0"/>
              <a:t>Fourth level</a:t>
            </a:r>
          </a:p>
          <a:p>
            <a:pPr lvl="4"/>
            <a:r>
              <a:rPr lang="haw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August 4,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9896" y="265176"/>
            <a:ext cx="5120640" cy="230428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Academic vocabulary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74" y="2569464"/>
            <a:ext cx="5842000" cy="3746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5734" y="6315964"/>
            <a:ext cx="3095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http://www.uni.edu/becker/la_vocabulary.gif</a:t>
            </a:r>
          </a:p>
        </p:txBody>
      </p:sp>
    </p:spTree>
    <p:extLst>
      <p:ext uri="{BB962C8B-B14F-4D97-AF65-F5344CB8AC3E}">
        <p14:creationId xmlns:p14="http://schemas.microsoft.com/office/powerpoint/2010/main" val="38515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Tier 3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“</a:t>
            </a:r>
            <a:r>
              <a:rPr lang="en-US" sz="3600" dirty="0" smtClean="0"/>
              <a:t>domain/content specific” </a:t>
            </a:r>
            <a:endParaRPr lang="en-US" sz="3600" dirty="0"/>
          </a:p>
          <a:p>
            <a:r>
              <a:rPr lang="en-US" sz="3600" dirty="0" smtClean="0"/>
              <a:t>critical </a:t>
            </a:r>
            <a:r>
              <a:rPr lang="en-US" sz="3600" dirty="0"/>
              <a:t>to understanding the concepts of the content taught in </a:t>
            </a:r>
            <a:r>
              <a:rPr lang="en-US" sz="3600" dirty="0" smtClean="0"/>
              <a:t>schools </a:t>
            </a:r>
          </a:p>
          <a:p>
            <a:r>
              <a:rPr lang="en-US" sz="3600" dirty="0" smtClean="0"/>
              <a:t>Generally</a:t>
            </a:r>
            <a:r>
              <a:rPr lang="en-US" sz="3600" dirty="0"/>
              <a:t>, </a:t>
            </a:r>
            <a:r>
              <a:rPr lang="en-US" sz="3600" dirty="0" smtClean="0"/>
              <a:t>low </a:t>
            </a:r>
            <a:r>
              <a:rPr lang="en-US" sz="3600" dirty="0"/>
              <a:t>frequency use and are limited to specific knowledge </a:t>
            </a:r>
            <a:r>
              <a:rPr lang="en-US" sz="3600" dirty="0" smtClean="0"/>
              <a:t>domains </a:t>
            </a:r>
          </a:p>
          <a:p>
            <a:r>
              <a:rPr lang="en-US" sz="3600" dirty="0" smtClean="0"/>
              <a:t>Examples </a:t>
            </a:r>
            <a:r>
              <a:rPr lang="en-US" sz="3600" dirty="0"/>
              <a:t>would include words such as isotope, peninsula, </a:t>
            </a:r>
            <a:r>
              <a:rPr lang="en-US" sz="3600" dirty="0" smtClean="0"/>
              <a:t>refinery</a:t>
            </a:r>
          </a:p>
          <a:p>
            <a:r>
              <a:rPr lang="en-US" sz="3600" dirty="0" smtClean="0"/>
              <a:t>They </a:t>
            </a:r>
            <a:r>
              <a:rPr lang="en-US" sz="3600" dirty="0"/>
              <a:t>are best learned when teaching specific content </a:t>
            </a:r>
            <a:r>
              <a:rPr lang="en-US" sz="3600" dirty="0" smtClean="0"/>
              <a:t>lessons</a:t>
            </a:r>
            <a:endParaRPr lang="en-US" sz="3600" dirty="0"/>
          </a:p>
          <a:p>
            <a:r>
              <a:rPr lang="en-US" sz="3600" dirty="0" smtClean="0"/>
              <a:t>Tend </a:t>
            </a:r>
            <a:r>
              <a:rPr lang="en-US" sz="3600" dirty="0"/>
              <a:t>to be more common in informational </a:t>
            </a:r>
            <a:r>
              <a:rPr lang="en-US" sz="3600" dirty="0" smtClean="0"/>
              <a:t>text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6" y="296332"/>
            <a:ext cx="2717803" cy="10192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3629" y="1117054"/>
            <a:ext cx="928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tore-and-more.at</a:t>
            </a:r>
          </a:p>
        </p:txBody>
      </p:sp>
    </p:spTree>
    <p:extLst>
      <p:ext uri="{BB962C8B-B14F-4D97-AF65-F5344CB8AC3E}">
        <p14:creationId xmlns:p14="http://schemas.microsoft.com/office/powerpoint/2010/main" val="62934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Academic Vocabulary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4000" dirty="0" smtClean="0"/>
              <a:t>Helps students understand</a:t>
            </a:r>
          </a:p>
          <a:p>
            <a:pPr lvl="1"/>
            <a:r>
              <a:rPr lang="en-US" sz="3600" dirty="0" smtClean="0"/>
              <a:t>words &amp; phrases</a:t>
            </a:r>
          </a:p>
          <a:p>
            <a:pPr lvl="1"/>
            <a:r>
              <a:rPr lang="en-US" sz="3600" dirty="0"/>
              <a:t>r</a:t>
            </a:r>
            <a:r>
              <a:rPr lang="en-US" sz="3600" dirty="0" smtClean="0"/>
              <a:t>elationship &amp; meaning in context</a:t>
            </a:r>
          </a:p>
          <a:p>
            <a:pPr lvl="1"/>
            <a:r>
              <a:rPr lang="en-US" sz="3600" dirty="0"/>
              <a:t>n</a:t>
            </a:r>
            <a:r>
              <a:rPr lang="en-US" sz="3600" dirty="0" smtClean="0"/>
              <a:t>uances</a:t>
            </a:r>
          </a:p>
          <a:p>
            <a:pPr lvl="1"/>
            <a:r>
              <a:rPr lang="en-US" sz="3600" dirty="0" smtClean="0"/>
              <a:t>acquire new vocabulary</a:t>
            </a:r>
          </a:p>
          <a:p>
            <a:pPr lvl="1"/>
            <a:r>
              <a:rPr lang="en-US" sz="3600" dirty="0"/>
              <a:t>g</a:t>
            </a:r>
            <a:r>
              <a:rPr lang="en-US" sz="3600" dirty="0" smtClean="0"/>
              <a:t>eneral academic &amp; domain specific words &amp; phrases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367" y="423334"/>
            <a:ext cx="1608319" cy="17441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5664" y="2194468"/>
            <a:ext cx="9797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http://d118.org</a:t>
            </a:r>
          </a:p>
        </p:txBody>
      </p:sp>
    </p:spTree>
    <p:extLst>
      <p:ext uri="{BB962C8B-B14F-4D97-AF65-F5344CB8AC3E}">
        <p14:creationId xmlns:p14="http://schemas.microsoft.com/office/powerpoint/2010/main" val="15245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Academic Vocabulary Resources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52448"/>
            <a:ext cx="8595360" cy="49377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Marzano’s Six Step Process, Teaching Academic Vocabulary</a:t>
            </a:r>
          </a:p>
          <a:p>
            <a:pPr lvl="1"/>
            <a:r>
              <a:rPr lang="en-US" sz="3400" dirty="0"/>
              <a:t>http://www.ncresa.org/docs</a:t>
            </a:r>
            <a:r>
              <a:rPr lang="en-US" sz="3400" dirty="0" smtClean="0"/>
              <a:t>/PLC_Secondary</a:t>
            </a:r>
            <a:r>
              <a:rPr lang="en-US" sz="3400" dirty="0"/>
              <a:t>/Six_Step_Process.pdf</a:t>
            </a:r>
            <a:endParaRPr lang="en-US" sz="3400" dirty="0" smtClean="0"/>
          </a:p>
          <a:p>
            <a:r>
              <a:rPr lang="en-US" sz="3600" dirty="0" smtClean="0">
                <a:solidFill>
                  <a:srgbClr val="008000"/>
                </a:solidFill>
              </a:rPr>
              <a:t>Vocabulary list</a:t>
            </a:r>
          </a:p>
          <a:p>
            <a:pPr lvl="1"/>
            <a:r>
              <a:rPr lang="en-US" sz="3400" dirty="0"/>
              <a:t>http://www.spellingcity.com/high-school-</a:t>
            </a:r>
            <a:r>
              <a:rPr lang="en-US" sz="3400" dirty="0" smtClean="0"/>
              <a:t>vocabulary.html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437" y="2023532"/>
            <a:ext cx="917338" cy="12615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4494" y="3293534"/>
            <a:ext cx="12927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http://2.bp.blogspot.com/</a:t>
            </a:r>
          </a:p>
        </p:txBody>
      </p:sp>
    </p:spTree>
    <p:extLst>
      <p:ext uri="{BB962C8B-B14F-4D97-AF65-F5344CB8AC3E}">
        <p14:creationId xmlns:p14="http://schemas.microsoft.com/office/powerpoint/2010/main" val="14744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" y="104140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0000FF"/>
                </a:solidFill>
              </a:rPr>
              <a:t>Challenge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2534582"/>
            <a:ext cx="8595360" cy="49377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are your academic vocabulary for your content area?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363" y="3906351"/>
            <a:ext cx="4169274" cy="2673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9947" y="6564792"/>
            <a:ext cx="26212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www.uni.edu</a:t>
            </a:r>
            <a:r>
              <a:rPr lang="en-US" sz="1000" dirty="0"/>
              <a:t>/</a:t>
            </a:r>
            <a:r>
              <a:rPr lang="en-US" sz="1000" dirty="0" err="1"/>
              <a:t>becker</a:t>
            </a:r>
            <a:r>
              <a:rPr lang="en-US" sz="1000" dirty="0"/>
              <a:t>/</a:t>
            </a:r>
            <a:r>
              <a:rPr lang="en-US" sz="1000" dirty="0" err="1"/>
              <a:t>la_vocabulary.gif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2097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6000" i="1" dirty="0" smtClean="0">
                <a:solidFill>
                  <a:srgbClr val="0000FF"/>
                </a:solidFill>
              </a:rPr>
              <a:t>Mahalo!</a:t>
            </a:r>
            <a:endParaRPr lang="en-US" sz="60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270001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is academic vocabulary?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33" y="2607737"/>
            <a:ext cx="3810000" cy="25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467" y="5482740"/>
            <a:ext cx="74337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http://www.longbranch.k12.nj.us/cms/lib3/NJ01001766/Centricity/Domain/439/vocabulary%20clip%20art.gif</a:t>
            </a:r>
          </a:p>
        </p:txBody>
      </p:sp>
    </p:spTree>
    <p:extLst>
      <p:ext uri="{BB962C8B-B14F-4D97-AF65-F5344CB8AC3E}">
        <p14:creationId xmlns:p14="http://schemas.microsoft.com/office/powerpoint/2010/main" val="74844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Definition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81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Words </a:t>
            </a:r>
          </a:p>
          <a:p>
            <a:pPr lvl="1"/>
            <a:r>
              <a:rPr lang="en-US" sz="3400" dirty="0" smtClean="0"/>
              <a:t>used in academic dialogue and text</a:t>
            </a:r>
          </a:p>
          <a:p>
            <a:pPr lvl="1"/>
            <a:r>
              <a:rPr lang="en-US" sz="3400" dirty="0" smtClean="0"/>
              <a:t>not necessarily common</a:t>
            </a:r>
          </a:p>
          <a:p>
            <a:pPr lvl="1"/>
            <a:r>
              <a:rPr lang="en-US" sz="3400" dirty="0" smtClean="0"/>
              <a:t>students would not encounter in everyday conversation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966" y="3953933"/>
            <a:ext cx="4037030" cy="248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7200" y="6449199"/>
            <a:ext cx="550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http://clipartzebraz.com//cliparts/grammar-clipart/cliparti1_grammar-clipart_01.jpg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953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1269999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Why is teaching academic vocabulary important?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434" y="2840688"/>
            <a:ext cx="3348566" cy="27745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5532" y="5781302"/>
            <a:ext cx="6358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http://www.hbgoodreaders.com/images/icon_vocabulary.gif</a:t>
            </a:r>
          </a:p>
        </p:txBody>
      </p:sp>
    </p:spTree>
    <p:extLst>
      <p:ext uri="{BB962C8B-B14F-4D97-AF65-F5344CB8AC3E}">
        <p14:creationId xmlns:p14="http://schemas.microsoft.com/office/powerpoint/2010/main" val="106219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Why is Teaching Academic Vocabulary Important?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Vocabulary linked to comprehension</a:t>
            </a:r>
          </a:p>
          <a:p>
            <a:r>
              <a:rPr lang="en-US" sz="3600" dirty="0" smtClean="0"/>
              <a:t>Importance of understanding </a:t>
            </a:r>
          </a:p>
          <a:p>
            <a:pPr lvl="1"/>
            <a:r>
              <a:rPr lang="en-US" sz="3400" dirty="0"/>
              <a:t>w</a:t>
            </a:r>
            <a:r>
              <a:rPr lang="en-US" sz="3400" dirty="0" smtClean="0"/>
              <a:t>ords</a:t>
            </a:r>
          </a:p>
          <a:p>
            <a:pPr lvl="1"/>
            <a:r>
              <a:rPr lang="en-US" sz="3400" dirty="0" smtClean="0"/>
              <a:t>phrases</a:t>
            </a:r>
          </a:p>
          <a:p>
            <a:pPr lvl="1"/>
            <a:r>
              <a:rPr lang="en-US" sz="3400" dirty="0" smtClean="0"/>
              <a:t>their relationships </a:t>
            </a:r>
            <a:endParaRPr lang="en-US" sz="3400" dirty="0"/>
          </a:p>
          <a:p>
            <a:pPr lvl="1"/>
            <a:r>
              <a:rPr lang="en-US" sz="3400" dirty="0" smtClean="0"/>
              <a:t>their nuances </a:t>
            </a:r>
          </a:p>
          <a:p>
            <a:pPr marL="170752" lvl="1" indent="0">
              <a:buNone/>
            </a:pPr>
            <a:endParaRPr lang="en-US" sz="3400" dirty="0" smtClean="0"/>
          </a:p>
          <a:p>
            <a:pPr lvl="1"/>
            <a:r>
              <a:rPr lang="en-US" sz="3400" dirty="0" smtClean="0"/>
              <a:t>and acquiring new 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782" y="2770165"/>
            <a:ext cx="3556000" cy="250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8782" y="5272065"/>
            <a:ext cx="3684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http://www.wappingersschools.org</a:t>
            </a:r>
          </a:p>
        </p:txBody>
      </p:sp>
    </p:spTree>
    <p:extLst>
      <p:ext uri="{BB962C8B-B14F-4D97-AF65-F5344CB8AC3E}">
        <p14:creationId xmlns:p14="http://schemas.microsoft.com/office/powerpoint/2010/main" val="15968706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Six Steps to Building Academic Vocabulary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i="1" dirty="0" smtClean="0">
                <a:solidFill>
                  <a:srgbClr val="0000FF"/>
                </a:solidFill>
              </a:rPr>
              <a:t>By Robert Marzano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518581"/>
            <a:ext cx="8595360" cy="4937760"/>
          </a:xfrm>
        </p:spPr>
        <p:txBody>
          <a:bodyPr/>
          <a:lstStyle/>
          <a:p>
            <a:r>
              <a:rPr lang="en-US" sz="3600" b="1" dirty="0"/>
              <a:t>Step 1:</a:t>
            </a:r>
            <a:r>
              <a:rPr lang="en-US" sz="3600" dirty="0"/>
              <a:t> Teacher provides a description, explanation or example of the new term</a:t>
            </a:r>
          </a:p>
          <a:p>
            <a:r>
              <a:rPr lang="en-US" sz="3600" b="1" dirty="0"/>
              <a:t>Step 2:</a:t>
            </a:r>
            <a:r>
              <a:rPr lang="en-US" sz="3600" dirty="0"/>
              <a:t> Students restate an explanation of the new term in their own words</a:t>
            </a:r>
          </a:p>
          <a:p>
            <a:r>
              <a:rPr lang="en-US" sz="3600" b="1" dirty="0"/>
              <a:t>Step 3:</a:t>
            </a:r>
            <a:r>
              <a:rPr lang="en-US" sz="3600" dirty="0"/>
              <a:t> Students create a nonlinguistic representation of the term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1" y="4512734"/>
            <a:ext cx="2091266" cy="2091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2600" y="6623334"/>
            <a:ext cx="70019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http://www.translationmanagement.com/wp-content/uploads/shutterstock_132470459-300x300.jpg</a:t>
            </a:r>
          </a:p>
        </p:txBody>
      </p:sp>
    </p:spTree>
    <p:extLst>
      <p:ext uri="{BB962C8B-B14F-4D97-AF65-F5344CB8AC3E}">
        <p14:creationId xmlns:p14="http://schemas.microsoft.com/office/powerpoint/2010/main" val="428687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Six Steps to Building Academic Vocabulary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0000FF"/>
                </a:solidFill>
              </a:rPr>
              <a:t>By Robert Marzano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3881" y="2289048"/>
            <a:ext cx="8595360" cy="493776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Step 4:</a:t>
            </a:r>
            <a:r>
              <a:rPr lang="en-US" sz="3600" dirty="0" smtClean="0"/>
              <a:t> Students periodically do activities that help add to their knowledge of the vocabulary terms</a:t>
            </a:r>
          </a:p>
          <a:p>
            <a:r>
              <a:rPr lang="en-US" sz="3600" b="1" dirty="0" smtClean="0"/>
              <a:t>Step 5:</a:t>
            </a:r>
            <a:r>
              <a:rPr lang="en-US" sz="3600" dirty="0" smtClean="0"/>
              <a:t> Students are periodically asked to discuss terms with one another</a:t>
            </a:r>
          </a:p>
          <a:p>
            <a:r>
              <a:rPr lang="en-US" sz="3600" b="1" dirty="0" smtClean="0"/>
              <a:t>Step 6:</a:t>
            </a:r>
            <a:r>
              <a:rPr lang="en-US" sz="3600" dirty="0" smtClean="0"/>
              <a:t> Students are periodically involved in games that allow them to review terms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42" y="855133"/>
            <a:ext cx="1505458" cy="1347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009" y="855133"/>
            <a:ext cx="1505458" cy="1347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5942" y="2165937"/>
            <a:ext cx="1851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http://www.leadingchange.net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6343172" y="2165937"/>
            <a:ext cx="1851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http://www.leadingchange.net</a:t>
            </a:r>
          </a:p>
        </p:txBody>
      </p:sp>
    </p:spTree>
    <p:extLst>
      <p:ext uri="{BB962C8B-B14F-4D97-AF65-F5344CB8AC3E}">
        <p14:creationId xmlns:p14="http://schemas.microsoft.com/office/powerpoint/2010/main" val="296647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Tier 1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</a:t>
            </a:r>
            <a:r>
              <a:rPr lang="en-US" sz="4000" dirty="0" smtClean="0"/>
              <a:t>ords </a:t>
            </a:r>
            <a:r>
              <a:rPr lang="en-US" sz="4000" dirty="0"/>
              <a:t>are basic vocabulary </a:t>
            </a:r>
          </a:p>
          <a:p>
            <a:r>
              <a:rPr lang="en-US" sz="4000" dirty="0" smtClean="0"/>
              <a:t>The </a:t>
            </a:r>
            <a:r>
              <a:rPr lang="en-US" sz="4000" dirty="0"/>
              <a:t>more common words most </a:t>
            </a:r>
            <a:r>
              <a:rPr lang="en-US" sz="4000" dirty="0" smtClean="0"/>
              <a:t>students </a:t>
            </a:r>
            <a:r>
              <a:rPr lang="en-US" sz="4000" dirty="0"/>
              <a:t>will </a:t>
            </a:r>
            <a:r>
              <a:rPr lang="en-US" sz="4000" dirty="0" smtClean="0"/>
              <a:t>know </a:t>
            </a:r>
            <a:endParaRPr lang="en-US" sz="4000" dirty="0"/>
          </a:p>
          <a:p>
            <a:r>
              <a:rPr lang="en-US" sz="4000" dirty="0" smtClean="0"/>
              <a:t>Include </a:t>
            </a:r>
            <a:r>
              <a:rPr lang="en-US" sz="4000" dirty="0"/>
              <a:t>high-frequency </a:t>
            </a:r>
            <a:r>
              <a:rPr lang="en-US" sz="4000" dirty="0" smtClean="0"/>
              <a:t>words</a:t>
            </a:r>
          </a:p>
          <a:p>
            <a:r>
              <a:rPr lang="en-US" sz="4000" dirty="0"/>
              <a:t>U</a:t>
            </a:r>
            <a:r>
              <a:rPr lang="en-US" sz="4000" dirty="0" smtClean="0"/>
              <a:t>sually </a:t>
            </a:r>
            <a:r>
              <a:rPr lang="en-US" sz="4000" dirty="0"/>
              <a:t>are not multiple meaning </a:t>
            </a:r>
            <a:r>
              <a:rPr lang="en-US" sz="4000" dirty="0" smtClean="0"/>
              <a:t>words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265" y="5046133"/>
            <a:ext cx="3513667" cy="1443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3629" y="6128486"/>
            <a:ext cx="928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tore-and-more.at</a:t>
            </a:r>
          </a:p>
        </p:txBody>
      </p:sp>
    </p:spTree>
    <p:extLst>
      <p:ext uri="{BB962C8B-B14F-4D97-AF65-F5344CB8AC3E}">
        <p14:creationId xmlns:p14="http://schemas.microsoft.com/office/powerpoint/2010/main" val="34418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Tier 2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Less familiar, yet useful vocabulary found in written text and shared between the teacher and student in </a:t>
            </a:r>
            <a:r>
              <a:rPr lang="en-US" sz="3600" dirty="0" smtClean="0"/>
              <a:t>conversation </a:t>
            </a:r>
          </a:p>
          <a:p>
            <a:r>
              <a:rPr lang="en-US" sz="3600" dirty="0" smtClean="0"/>
              <a:t>“</a:t>
            </a:r>
            <a:r>
              <a:rPr lang="en-US" sz="3600" dirty="0"/>
              <a:t>general academic </a:t>
            </a:r>
            <a:r>
              <a:rPr lang="en-US" sz="3600" dirty="0" smtClean="0"/>
              <a:t>words” </a:t>
            </a:r>
          </a:p>
          <a:p>
            <a:r>
              <a:rPr lang="en-US" sz="3600" dirty="0" smtClean="0"/>
              <a:t>“</a:t>
            </a:r>
            <a:r>
              <a:rPr lang="en-US" sz="3600" dirty="0"/>
              <a:t>rich </a:t>
            </a:r>
            <a:r>
              <a:rPr lang="en-US" sz="3600" dirty="0" smtClean="0"/>
              <a:t>vocabulary” 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ords </a:t>
            </a:r>
            <a:r>
              <a:rPr lang="en-US" sz="3600" dirty="0"/>
              <a:t>are more </a:t>
            </a:r>
            <a:r>
              <a:rPr lang="en-US" sz="3600" dirty="0" smtClean="0"/>
              <a:t>precise, subtle </a:t>
            </a:r>
            <a:r>
              <a:rPr lang="en-US" sz="3600" dirty="0"/>
              <a:t>forms of familiar words &amp;</a:t>
            </a:r>
            <a:r>
              <a:rPr lang="en-US" sz="3600" dirty="0" smtClean="0"/>
              <a:t> </a:t>
            </a:r>
            <a:r>
              <a:rPr lang="en-US" sz="3600" dirty="0"/>
              <a:t>include multiple meaning </a:t>
            </a:r>
            <a:r>
              <a:rPr lang="en-US" sz="3600" dirty="0" smtClean="0"/>
              <a:t>words </a:t>
            </a:r>
          </a:p>
          <a:p>
            <a:r>
              <a:rPr lang="en-US" sz="3600" dirty="0" smtClean="0"/>
              <a:t>These </a:t>
            </a:r>
            <a:r>
              <a:rPr lang="en-US" sz="3600" dirty="0"/>
              <a:t>words are found across a variety of </a:t>
            </a:r>
            <a:r>
              <a:rPr lang="en-US" sz="3600" dirty="0" smtClean="0"/>
              <a:t>domains/content areas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333" y="2455333"/>
            <a:ext cx="2462698" cy="1011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93124" y="3249136"/>
            <a:ext cx="928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tore-and-more.at</a:t>
            </a:r>
          </a:p>
        </p:txBody>
      </p:sp>
    </p:spTree>
    <p:extLst>
      <p:ext uri="{BB962C8B-B14F-4D97-AF65-F5344CB8AC3E}">
        <p14:creationId xmlns:p14="http://schemas.microsoft.com/office/powerpoint/2010/main" val="377564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719</TotalTime>
  <Words>832</Words>
  <Application>Microsoft Macintosh PowerPoint</Application>
  <PresentationFormat>On-screen Show (4:3)</PresentationFormat>
  <Paragraphs>116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SOHO</vt:lpstr>
      <vt:lpstr>Academic vocabulary</vt:lpstr>
      <vt:lpstr>What is academic vocabulary?</vt:lpstr>
      <vt:lpstr>Definition</vt:lpstr>
      <vt:lpstr>Why is teaching academic vocabulary important?</vt:lpstr>
      <vt:lpstr>Why is Teaching Academic Vocabulary Important?</vt:lpstr>
      <vt:lpstr>Six Steps to Building Academic Vocabulary By Robert Marzano</vt:lpstr>
      <vt:lpstr>Six Steps to Building Academic Vocabulary By Robert Marzano</vt:lpstr>
      <vt:lpstr>Tier 1</vt:lpstr>
      <vt:lpstr>Tier 2</vt:lpstr>
      <vt:lpstr>Tier 3</vt:lpstr>
      <vt:lpstr>Academic Vocabulary</vt:lpstr>
      <vt:lpstr>Academic Vocabulary Resources</vt:lpstr>
      <vt:lpstr>Challenge</vt:lpstr>
      <vt:lpstr>Mahalo!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</dc:title>
  <dc:creator>KS</dc:creator>
  <cp:lastModifiedBy>KS</cp:lastModifiedBy>
  <cp:revision>35</cp:revision>
  <cp:lastPrinted>2015-08-04T17:10:56Z</cp:lastPrinted>
  <dcterms:created xsi:type="dcterms:W3CDTF">2015-07-13T18:59:38Z</dcterms:created>
  <dcterms:modified xsi:type="dcterms:W3CDTF">2015-08-04T17:19:19Z</dcterms:modified>
</cp:coreProperties>
</file>