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5" r:id="rId3"/>
    <p:sldId id="286" r:id="rId4"/>
    <p:sldId id="276" r:id="rId5"/>
    <p:sldId id="271" r:id="rId6"/>
    <p:sldId id="273" r:id="rId7"/>
    <p:sldId id="280" r:id="rId8"/>
    <p:sldId id="281" r:id="rId9"/>
    <p:sldId id="28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7" autoAdjust="0"/>
    <p:restoredTop sz="55000" autoAdjust="0"/>
  </p:normalViewPr>
  <p:slideViewPr>
    <p:cSldViewPr>
      <p:cViewPr>
        <p:scale>
          <a:sx n="75" d="100"/>
          <a:sy n="75" d="100"/>
        </p:scale>
        <p:origin x="-80" y="-80"/>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207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_rels/data3.xml.rels><?xml version="1.0" encoding="UTF-8" standalone="yes"?>
<Relationships xmlns="http://schemas.openxmlformats.org/package/2006/relationships"><Relationship Id="rId1" Type="http://schemas.openxmlformats.org/officeDocument/2006/relationships/image" Target="../media/image12.e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80935-C436-4A86-8B9B-8F00D70BEBC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37DE64C-F308-45BA-A771-9707763F5F6E}">
      <dgm:prSet custT="1"/>
      <dgm:spPr/>
      <dgm:t>
        <a:bodyPr/>
        <a:lstStyle/>
        <a:p>
          <a:pPr rtl="0"/>
          <a:r>
            <a:rPr lang="en-US" sz="2200" b="1" dirty="0" smtClean="0"/>
            <a:t>GROWTH</a:t>
          </a:r>
          <a:endParaRPr lang="en-US" sz="2200" b="1" dirty="0"/>
        </a:p>
      </dgm:t>
    </dgm:pt>
    <dgm:pt modelId="{8EC7A0DD-971E-4540-99CD-7D9E574D2B1B}" type="parTrans" cxnId="{3AE831B6-5AD0-425E-BDB9-003A18A4720A}">
      <dgm:prSet/>
      <dgm:spPr/>
      <dgm:t>
        <a:bodyPr/>
        <a:lstStyle/>
        <a:p>
          <a:endParaRPr lang="en-US"/>
        </a:p>
      </dgm:t>
    </dgm:pt>
    <dgm:pt modelId="{9D14D634-CCD7-4051-A839-A9EEB1469452}" type="sibTrans" cxnId="{3AE831B6-5AD0-425E-BDB9-003A18A4720A}">
      <dgm:prSet/>
      <dgm:spPr/>
      <dgm:t>
        <a:bodyPr/>
        <a:lstStyle/>
        <a:p>
          <a:endParaRPr lang="en-US"/>
        </a:p>
      </dgm:t>
    </dgm:pt>
    <dgm:pt modelId="{6BE6B8DD-2315-433C-9743-5C30EFDAE3DE}">
      <dgm:prSet custT="1"/>
      <dgm:spPr>
        <a:solidFill>
          <a:schemeClr val="accent3">
            <a:lumMod val="40000"/>
            <a:lumOff val="60000"/>
          </a:schemeClr>
        </a:solidFill>
      </dgm:spPr>
      <dgm:t>
        <a:bodyPr/>
        <a:lstStyle/>
        <a:p>
          <a:pPr rtl="0"/>
          <a:r>
            <a:rPr lang="en-US" sz="2200" b="1" dirty="0" smtClean="0"/>
            <a:t>NORM-REFERENCED</a:t>
          </a:r>
          <a:endParaRPr lang="en-US" sz="2200" b="1" dirty="0"/>
        </a:p>
      </dgm:t>
    </dgm:pt>
    <dgm:pt modelId="{BF2DD154-F1EA-4676-929A-05512868325B}" type="parTrans" cxnId="{C0AA6819-E0F3-440B-90D8-0EC413C8DBBE}">
      <dgm:prSet/>
      <dgm:spPr/>
      <dgm:t>
        <a:bodyPr/>
        <a:lstStyle/>
        <a:p>
          <a:endParaRPr lang="en-US"/>
        </a:p>
      </dgm:t>
    </dgm:pt>
    <dgm:pt modelId="{4879294C-0570-4E73-BE87-C1A0CCD84D7A}" type="sibTrans" cxnId="{C0AA6819-E0F3-440B-90D8-0EC413C8DBBE}">
      <dgm:prSet/>
      <dgm:spPr/>
      <dgm:t>
        <a:bodyPr/>
        <a:lstStyle/>
        <a:p>
          <a:endParaRPr lang="en-US"/>
        </a:p>
      </dgm:t>
    </dgm:pt>
    <dgm:pt modelId="{4606B857-C389-4093-8484-F7FC62299B3C}">
      <dgm:prSet custT="1"/>
      <dgm:spPr>
        <a:solidFill>
          <a:schemeClr val="accent6">
            <a:lumMod val="40000"/>
            <a:lumOff val="60000"/>
          </a:schemeClr>
        </a:solidFill>
      </dgm:spPr>
      <dgm:t>
        <a:bodyPr/>
        <a:lstStyle/>
        <a:p>
          <a:pPr rtl="0"/>
          <a:r>
            <a:rPr lang="en-US" sz="2200" b="1" dirty="0" smtClean="0"/>
            <a:t>CRITERION-BASED</a:t>
          </a:r>
          <a:endParaRPr lang="en-US" sz="2200" b="1" dirty="0"/>
        </a:p>
      </dgm:t>
    </dgm:pt>
    <dgm:pt modelId="{CD05D5D5-FAC4-470C-B293-32C30BB08766}" type="parTrans" cxnId="{A06DE94E-9E0E-440F-9CA5-1885876421F5}">
      <dgm:prSet/>
      <dgm:spPr/>
      <dgm:t>
        <a:bodyPr/>
        <a:lstStyle/>
        <a:p>
          <a:endParaRPr lang="en-US"/>
        </a:p>
      </dgm:t>
    </dgm:pt>
    <dgm:pt modelId="{3604E4DF-98E6-40B4-8331-42CBEAB79A8D}" type="sibTrans" cxnId="{A06DE94E-9E0E-440F-9CA5-1885876421F5}">
      <dgm:prSet/>
      <dgm:spPr/>
      <dgm:t>
        <a:bodyPr/>
        <a:lstStyle/>
        <a:p>
          <a:endParaRPr lang="en-US"/>
        </a:p>
      </dgm:t>
    </dgm:pt>
    <dgm:pt modelId="{46AEB8A2-D09C-4310-808C-4E0F6A2970CC}">
      <dgm:prSet custT="1"/>
      <dgm:spPr/>
      <dgm:t>
        <a:bodyPr/>
        <a:lstStyle/>
        <a:p>
          <a:pPr rtl="0"/>
          <a:r>
            <a:rPr lang="en-US" sz="1800" dirty="0" smtClean="0"/>
            <a:t>“How much did Keala grow between Fall and Fall?”</a:t>
          </a:r>
          <a:endParaRPr lang="en-US" sz="1800" dirty="0"/>
        </a:p>
      </dgm:t>
    </dgm:pt>
    <dgm:pt modelId="{7BD74F37-771D-4506-900C-740929730C74}" type="parTrans" cxnId="{EB5715EA-7505-465C-A3F5-7E951F308B5C}">
      <dgm:prSet/>
      <dgm:spPr/>
      <dgm:t>
        <a:bodyPr/>
        <a:lstStyle/>
        <a:p>
          <a:endParaRPr lang="en-US"/>
        </a:p>
      </dgm:t>
    </dgm:pt>
    <dgm:pt modelId="{01B19E0A-9286-4F9F-BE58-F347101AA254}" type="sibTrans" cxnId="{EB5715EA-7505-465C-A3F5-7E951F308B5C}">
      <dgm:prSet/>
      <dgm:spPr/>
      <dgm:t>
        <a:bodyPr/>
        <a:lstStyle/>
        <a:p>
          <a:endParaRPr lang="en-US"/>
        </a:p>
      </dgm:t>
    </dgm:pt>
    <dgm:pt modelId="{1C6D67BA-E520-40CE-8DDE-FCE4376853C1}">
      <dgm:prSet custT="1">
        <dgm:style>
          <a:lnRef idx="3">
            <a:schemeClr val="lt1"/>
          </a:lnRef>
          <a:fillRef idx="1">
            <a:schemeClr val="accent3"/>
          </a:fillRef>
          <a:effectRef idx="1">
            <a:schemeClr val="accent3"/>
          </a:effectRef>
          <a:fontRef idx="minor">
            <a:schemeClr val="lt1"/>
          </a:fontRef>
        </dgm:style>
      </dgm:prSet>
      <dgm:spPr/>
      <dgm:t>
        <a:bodyPr/>
        <a:lstStyle/>
        <a:p>
          <a:pPr rtl="0"/>
          <a:r>
            <a:rPr lang="en-US" sz="1800" dirty="0" smtClean="0"/>
            <a:t>“How did Keala perform relative to other students who took the test?”</a:t>
          </a:r>
          <a:endParaRPr lang="en-US" sz="1800" dirty="0"/>
        </a:p>
      </dgm:t>
    </dgm:pt>
    <dgm:pt modelId="{73540EC3-F40A-49C8-A9A0-8D2B33999767}" type="parTrans" cxnId="{F01542C4-CDAC-4D3C-AB1C-A29C190955FF}">
      <dgm:prSet/>
      <dgm:spPr/>
      <dgm:t>
        <a:bodyPr/>
        <a:lstStyle/>
        <a:p>
          <a:endParaRPr lang="en-US"/>
        </a:p>
      </dgm:t>
    </dgm:pt>
    <dgm:pt modelId="{96859458-71D5-49A3-94A2-53ED7EEAF671}" type="sibTrans" cxnId="{F01542C4-CDAC-4D3C-AB1C-A29C190955FF}">
      <dgm:prSet/>
      <dgm:spPr/>
      <dgm:t>
        <a:bodyPr/>
        <a:lstStyle/>
        <a:p>
          <a:endParaRPr lang="en-US"/>
        </a:p>
      </dgm:t>
    </dgm:pt>
    <dgm:pt modelId="{C0A70B2C-DE91-40B4-994C-BC3031E6081C}">
      <dgm:prSet custT="1">
        <dgm:style>
          <a:lnRef idx="3">
            <a:schemeClr val="lt1"/>
          </a:lnRef>
          <a:fillRef idx="1">
            <a:schemeClr val="accent6"/>
          </a:fillRef>
          <a:effectRef idx="1">
            <a:schemeClr val="accent6"/>
          </a:effectRef>
          <a:fontRef idx="minor">
            <a:schemeClr val="lt1"/>
          </a:fontRef>
        </dgm:style>
      </dgm:prSet>
      <dgm:spPr/>
      <dgm:t>
        <a:bodyPr/>
        <a:lstStyle/>
        <a:p>
          <a:pPr rtl="0"/>
          <a:r>
            <a:rPr lang="en-US" sz="1800" dirty="0" smtClean="0"/>
            <a:t>“Did Keala perform well enough to be considered proficient?”</a:t>
          </a:r>
          <a:endParaRPr lang="en-US" sz="1800" dirty="0"/>
        </a:p>
      </dgm:t>
    </dgm:pt>
    <dgm:pt modelId="{7049A595-8EAE-4D61-AB7B-397833DF9545}" type="parTrans" cxnId="{F63B4CD3-26B2-440B-80A2-85A36DA1AB34}">
      <dgm:prSet/>
      <dgm:spPr/>
      <dgm:t>
        <a:bodyPr/>
        <a:lstStyle/>
        <a:p>
          <a:endParaRPr lang="en-US"/>
        </a:p>
      </dgm:t>
    </dgm:pt>
    <dgm:pt modelId="{54930D2E-6E25-4504-B9E7-89EA039BF4C3}" type="sibTrans" cxnId="{F63B4CD3-26B2-440B-80A2-85A36DA1AB34}">
      <dgm:prSet/>
      <dgm:spPr/>
      <dgm:t>
        <a:bodyPr/>
        <a:lstStyle/>
        <a:p>
          <a:endParaRPr lang="en-US"/>
        </a:p>
      </dgm:t>
    </dgm:pt>
    <dgm:pt modelId="{55A6EFC1-0E75-4F49-A83F-164ED09FFA10}">
      <dgm:prSet custT="1"/>
      <dgm:spPr/>
      <dgm:t>
        <a:bodyPr/>
        <a:lstStyle/>
        <a:p>
          <a:pPr rtl="0"/>
          <a:r>
            <a:rPr lang="en-US" sz="1800" dirty="0" smtClean="0"/>
            <a:t>Uses RITs to show how much a student grew from one testing point to another.</a:t>
          </a:r>
          <a:endParaRPr lang="en-US" sz="1800" dirty="0"/>
        </a:p>
      </dgm:t>
    </dgm:pt>
    <dgm:pt modelId="{E49FE9F9-8D19-4C53-848E-294423BEE8C3}" type="parTrans" cxnId="{E3158D98-65B1-479C-BDF4-D18CC07169A2}">
      <dgm:prSet/>
      <dgm:spPr/>
      <dgm:t>
        <a:bodyPr/>
        <a:lstStyle/>
        <a:p>
          <a:endParaRPr lang="en-US"/>
        </a:p>
      </dgm:t>
    </dgm:pt>
    <dgm:pt modelId="{324A8B3A-2123-4FDB-B577-7E97D814CC7F}" type="sibTrans" cxnId="{E3158D98-65B1-479C-BDF4-D18CC07169A2}">
      <dgm:prSet/>
      <dgm:spPr/>
      <dgm:t>
        <a:bodyPr/>
        <a:lstStyle/>
        <a:p>
          <a:endParaRPr lang="en-US"/>
        </a:p>
      </dgm:t>
    </dgm:pt>
    <dgm:pt modelId="{A10AED62-617C-4169-A917-F5D720507F60}">
      <dgm:prSet custT="1">
        <dgm:style>
          <a:lnRef idx="3">
            <a:schemeClr val="lt1"/>
          </a:lnRef>
          <a:fillRef idx="1">
            <a:schemeClr val="accent3"/>
          </a:fillRef>
          <a:effectRef idx="1">
            <a:schemeClr val="accent3"/>
          </a:effectRef>
          <a:fontRef idx="minor">
            <a:schemeClr val="lt1"/>
          </a:fontRef>
        </dgm:style>
      </dgm:prSet>
      <dgm:spPr/>
      <dgm:t>
        <a:bodyPr/>
        <a:lstStyle/>
        <a:p>
          <a:pPr rtl="0"/>
          <a:r>
            <a:rPr lang="en-US" sz="1800" dirty="0" smtClean="0"/>
            <a:t>Provides growth targets, based on how other students in the same grade level and starting RIT grew.</a:t>
          </a:r>
          <a:endParaRPr lang="en-US" sz="1800" dirty="0"/>
        </a:p>
      </dgm:t>
    </dgm:pt>
    <dgm:pt modelId="{3E34E5B2-D3E0-4B06-AF7F-9B595B8A7FC9}" type="parTrans" cxnId="{5736E4F9-421D-4595-9F06-DD0E64A08220}">
      <dgm:prSet/>
      <dgm:spPr/>
      <dgm:t>
        <a:bodyPr/>
        <a:lstStyle/>
        <a:p>
          <a:endParaRPr lang="en-US"/>
        </a:p>
      </dgm:t>
    </dgm:pt>
    <dgm:pt modelId="{CE2839A0-DFC1-4CED-956B-20CB94E43764}" type="sibTrans" cxnId="{5736E4F9-421D-4595-9F06-DD0E64A08220}">
      <dgm:prSet/>
      <dgm:spPr/>
      <dgm:t>
        <a:bodyPr/>
        <a:lstStyle/>
        <a:p>
          <a:endParaRPr lang="en-US"/>
        </a:p>
      </dgm:t>
    </dgm:pt>
    <dgm:pt modelId="{3C169FA0-AE94-431A-A573-69EB1AD5E1AE}">
      <dgm:prSet custT="1">
        <dgm:style>
          <a:lnRef idx="3">
            <a:schemeClr val="lt1"/>
          </a:lnRef>
          <a:fillRef idx="1">
            <a:schemeClr val="accent6"/>
          </a:fillRef>
          <a:effectRef idx="1">
            <a:schemeClr val="accent6"/>
          </a:effectRef>
          <a:fontRef idx="minor">
            <a:schemeClr val="lt1"/>
          </a:fontRef>
        </dgm:style>
      </dgm:prSet>
      <dgm:spPr/>
      <dgm:t>
        <a:bodyPr/>
        <a:lstStyle/>
        <a:p>
          <a:pPr rtl="0"/>
          <a:r>
            <a:rPr lang="en-US" sz="1800" dirty="0" smtClean="0"/>
            <a:t>Aligns to standards and, through Learning Continuum, tells skills and concepts mastered, and what is ready to learn.</a:t>
          </a:r>
          <a:endParaRPr lang="en-US" sz="1800" dirty="0"/>
        </a:p>
      </dgm:t>
    </dgm:pt>
    <dgm:pt modelId="{FD767DAC-393D-460E-A615-89D97269AF88}" type="parTrans" cxnId="{82C2438E-86D5-4A3F-A0C4-BC3EF3BD6F29}">
      <dgm:prSet/>
      <dgm:spPr/>
      <dgm:t>
        <a:bodyPr/>
        <a:lstStyle/>
        <a:p>
          <a:endParaRPr lang="en-US"/>
        </a:p>
      </dgm:t>
    </dgm:pt>
    <dgm:pt modelId="{A8D7AAE6-8327-4399-9B8E-5B845F6545D0}" type="sibTrans" cxnId="{82C2438E-86D5-4A3F-A0C4-BC3EF3BD6F29}">
      <dgm:prSet/>
      <dgm:spPr/>
      <dgm:t>
        <a:bodyPr/>
        <a:lstStyle/>
        <a:p>
          <a:endParaRPr lang="en-US"/>
        </a:p>
      </dgm:t>
    </dgm:pt>
    <dgm:pt modelId="{75EF15CD-A249-481D-8FCE-E56BECAE626D}" type="pres">
      <dgm:prSet presAssocID="{5B880935-C436-4A86-8B9B-8F00D70BEBCA}" presName="theList" presStyleCnt="0">
        <dgm:presLayoutVars>
          <dgm:dir/>
          <dgm:animLvl val="lvl"/>
          <dgm:resizeHandles val="exact"/>
        </dgm:presLayoutVars>
      </dgm:prSet>
      <dgm:spPr/>
      <dgm:t>
        <a:bodyPr/>
        <a:lstStyle/>
        <a:p>
          <a:endParaRPr lang="en-US"/>
        </a:p>
      </dgm:t>
    </dgm:pt>
    <dgm:pt modelId="{3F4BC9BB-3B61-4D36-8750-AC8D465F6968}" type="pres">
      <dgm:prSet presAssocID="{837DE64C-F308-45BA-A771-9707763F5F6E}" presName="compNode" presStyleCnt="0"/>
      <dgm:spPr/>
    </dgm:pt>
    <dgm:pt modelId="{15C0722B-12E4-42E3-96D3-D143F0DCCEB6}" type="pres">
      <dgm:prSet presAssocID="{837DE64C-F308-45BA-A771-9707763F5F6E}" presName="aNode" presStyleLbl="bgShp" presStyleIdx="0" presStyleCnt="3"/>
      <dgm:spPr/>
      <dgm:t>
        <a:bodyPr/>
        <a:lstStyle/>
        <a:p>
          <a:endParaRPr lang="en-US"/>
        </a:p>
      </dgm:t>
    </dgm:pt>
    <dgm:pt modelId="{7247CB3E-E1C0-4447-9524-CD08CA8CC808}" type="pres">
      <dgm:prSet presAssocID="{837DE64C-F308-45BA-A771-9707763F5F6E}" presName="textNode" presStyleLbl="bgShp" presStyleIdx="0" presStyleCnt="3"/>
      <dgm:spPr/>
      <dgm:t>
        <a:bodyPr/>
        <a:lstStyle/>
        <a:p>
          <a:endParaRPr lang="en-US"/>
        </a:p>
      </dgm:t>
    </dgm:pt>
    <dgm:pt modelId="{260978EC-463A-40CA-97B5-BF023CB12AEB}" type="pres">
      <dgm:prSet presAssocID="{837DE64C-F308-45BA-A771-9707763F5F6E}" presName="compChildNode" presStyleCnt="0"/>
      <dgm:spPr/>
    </dgm:pt>
    <dgm:pt modelId="{89A1E5F2-5055-4364-90F8-185DA35532E1}" type="pres">
      <dgm:prSet presAssocID="{837DE64C-F308-45BA-A771-9707763F5F6E}" presName="theInnerList" presStyleCnt="0"/>
      <dgm:spPr/>
    </dgm:pt>
    <dgm:pt modelId="{85BB5F35-379F-4162-B7AA-9E42860469DB}" type="pres">
      <dgm:prSet presAssocID="{46AEB8A2-D09C-4310-808C-4E0F6A2970CC}" presName="childNode" presStyleLbl="node1" presStyleIdx="0" presStyleCnt="6" custScaleY="176272" custLinFactY="-39846" custLinFactNeighborY="-100000">
        <dgm:presLayoutVars>
          <dgm:bulletEnabled val="1"/>
        </dgm:presLayoutVars>
      </dgm:prSet>
      <dgm:spPr/>
      <dgm:t>
        <a:bodyPr/>
        <a:lstStyle/>
        <a:p>
          <a:endParaRPr lang="en-US"/>
        </a:p>
      </dgm:t>
    </dgm:pt>
    <dgm:pt modelId="{5D10A020-A51C-43EF-BC32-02517766031F}" type="pres">
      <dgm:prSet presAssocID="{46AEB8A2-D09C-4310-808C-4E0F6A2970CC}" presName="aSpace2" presStyleCnt="0"/>
      <dgm:spPr/>
    </dgm:pt>
    <dgm:pt modelId="{D93A3C3D-A690-4925-88A5-6741C66A7E0F}" type="pres">
      <dgm:prSet presAssocID="{55A6EFC1-0E75-4F49-A83F-164ED09FFA10}" presName="childNode" presStyleLbl="node1" presStyleIdx="1" presStyleCnt="6" custScaleY="372498" custLinFactNeighborY="-52826">
        <dgm:presLayoutVars>
          <dgm:bulletEnabled val="1"/>
        </dgm:presLayoutVars>
      </dgm:prSet>
      <dgm:spPr/>
      <dgm:t>
        <a:bodyPr/>
        <a:lstStyle/>
        <a:p>
          <a:endParaRPr lang="en-US"/>
        </a:p>
      </dgm:t>
    </dgm:pt>
    <dgm:pt modelId="{71E87ED8-F228-48AF-9A50-08027312D4F2}" type="pres">
      <dgm:prSet presAssocID="{837DE64C-F308-45BA-A771-9707763F5F6E}" presName="aSpace" presStyleCnt="0"/>
      <dgm:spPr/>
    </dgm:pt>
    <dgm:pt modelId="{858A3393-E2CA-4317-B4C1-7FF98226D584}" type="pres">
      <dgm:prSet presAssocID="{6BE6B8DD-2315-433C-9743-5C30EFDAE3DE}" presName="compNode" presStyleCnt="0"/>
      <dgm:spPr/>
    </dgm:pt>
    <dgm:pt modelId="{AFF4DF79-2FA5-464D-9546-2BE5D28A39A2}" type="pres">
      <dgm:prSet presAssocID="{6BE6B8DD-2315-433C-9743-5C30EFDAE3DE}" presName="aNode" presStyleLbl="bgShp" presStyleIdx="1" presStyleCnt="3"/>
      <dgm:spPr/>
      <dgm:t>
        <a:bodyPr/>
        <a:lstStyle/>
        <a:p>
          <a:endParaRPr lang="en-US"/>
        </a:p>
      </dgm:t>
    </dgm:pt>
    <dgm:pt modelId="{ED1687E9-2259-41CE-85B5-E6B2074819DD}" type="pres">
      <dgm:prSet presAssocID="{6BE6B8DD-2315-433C-9743-5C30EFDAE3DE}" presName="textNode" presStyleLbl="bgShp" presStyleIdx="1" presStyleCnt="3"/>
      <dgm:spPr/>
      <dgm:t>
        <a:bodyPr/>
        <a:lstStyle/>
        <a:p>
          <a:endParaRPr lang="en-US"/>
        </a:p>
      </dgm:t>
    </dgm:pt>
    <dgm:pt modelId="{8FC2E6E2-F668-47BB-BFAB-50E1D53A7D95}" type="pres">
      <dgm:prSet presAssocID="{6BE6B8DD-2315-433C-9743-5C30EFDAE3DE}" presName="compChildNode" presStyleCnt="0"/>
      <dgm:spPr/>
    </dgm:pt>
    <dgm:pt modelId="{A58CF3C5-4299-4470-99FC-CD2B89C35844}" type="pres">
      <dgm:prSet presAssocID="{6BE6B8DD-2315-433C-9743-5C30EFDAE3DE}" presName="theInnerList" presStyleCnt="0"/>
      <dgm:spPr/>
    </dgm:pt>
    <dgm:pt modelId="{CF1770B6-14C8-47B0-82C8-2D6EFFA438A9}" type="pres">
      <dgm:prSet presAssocID="{1C6D67BA-E520-40CE-8DDE-FCE4376853C1}" presName="childNode" presStyleLbl="node1" presStyleIdx="2" presStyleCnt="6" custScaleX="113487" custScaleY="1798588" custLinFactY="-400000" custLinFactNeighborX="309" custLinFactNeighborY="-439270">
        <dgm:presLayoutVars>
          <dgm:bulletEnabled val="1"/>
        </dgm:presLayoutVars>
      </dgm:prSet>
      <dgm:spPr/>
      <dgm:t>
        <a:bodyPr/>
        <a:lstStyle/>
        <a:p>
          <a:endParaRPr lang="en-US"/>
        </a:p>
      </dgm:t>
    </dgm:pt>
    <dgm:pt modelId="{7D5F405B-44B5-499B-AF2A-6223ED11E446}" type="pres">
      <dgm:prSet presAssocID="{1C6D67BA-E520-40CE-8DDE-FCE4376853C1}" presName="aSpace2" presStyleCnt="0"/>
      <dgm:spPr/>
    </dgm:pt>
    <dgm:pt modelId="{7FE6E39C-1831-4F5F-93D8-4F9BEA75A7C8}" type="pres">
      <dgm:prSet presAssocID="{A10AED62-617C-4169-A917-F5D720507F60}" presName="childNode" presStyleLbl="node1" presStyleIdx="3" presStyleCnt="6" custScaleX="118154" custScaleY="2000000" custLinFactY="-79126" custLinFactNeighborX="0" custLinFactNeighborY="-100000">
        <dgm:presLayoutVars>
          <dgm:bulletEnabled val="1"/>
        </dgm:presLayoutVars>
      </dgm:prSet>
      <dgm:spPr/>
      <dgm:t>
        <a:bodyPr/>
        <a:lstStyle/>
        <a:p>
          <a:endParaRPr lang="en-US"/>
        </a:p>
      </dgm:t>
    </dgm:pt>
    <dgm:pt modelId="{66A8F1E9-58A3-4BD2-88BB-1C3762B9EE62}" type="pres">
      <dgm:prSet presAssocID="{6BE6B8DD-2315-433C-9743-5C30EFDAE3DE}" presName="aSpace" presStyleCnt="0"/>
      <dgm:spPr/>
    </dgm:pt>
    <dgm:pt modelId="{DCF2D665-ABA9-4AEB-B685-3884974CBAF5}" type="pres">
      <dgm:prSet presAssocID="{4606B857-C389-4093-8484-F7FC62299B3C}" presName="compNode" presStyleCnt="0"/>
      <dgm:spPr/>
    </dgm:pt>
    <dgm:pt modelId="{2FA7E56F-12AB-4C6E-828D-A6C5F8D12249}" type="pres">
      <dgm:prSet presAssocID="{4606B857-C389-4093-8484-F7FC62299B3C}" presName="aNode" presStyleLbl="bgShp" presStyleIdx="2" presStyleCnt="3"/>
      <dgm:spPr/>
      <dgm:t>
        <a:bodyPr/>
        <a:lstStyle/>
        <a:p>
          <a:endParaRPr lang="en-US"/>
        </a:p>
      </dgm:t>
    </dgm:pt>
    <dgm:pt modelId="{A400047B-108C-4EBA-AB2F-B770F92C1FF7}" type="pres">
      <dgm:prSet presAssocID="{4606B857-C389-4093-8484-F7FC62299B3C}" presName="textNode" presStyleLbl="bgShp" presStyleIdx="2" presStyleCnt="3"/>
      <dgm:spPr/>
      <dgm:t>
        <a:bodyPr/>
        <a:lstStyle/>
        <a:p>
          <a:endParaRPr lang="en-US"/>
        </a:p>
      </dgm:t>
    </dgm:pt>
    <dgm:pt modelId="{8B3AD976-44DE-41C2-91A9-3F516323B0C4}" type="pres">
      <dgm:prSet presAssocID="{4606B857-C389-4093-8484-F7FC62299B3C}" presName="compChildNode" presStyleCnt="0"/>
      <dgm:spPr/>
    </dgm:pt>
    <dgm:pt modelId="{064141B9-AA92-4414-B626-55D5A0FEF1B7}" type="pres">
      <dgm:prSet presAssocID="{4606B857-C389-4093-8484-F7FC62299B3C}" presName="theInnerList" presStyleCnt="0"/>
      <dgm:spPr/>
    </dgm:pt>
    <dgm:pt modelId="{C279C66E-7C84-43C4-A20F-AF1FD1062A6A}" type="pres">
      <dgm:prSet presAssocID="{C0A70B2C-DE91-40B4-994C-BC3031E6081C}" presName="childNode" presStyleLbl="node1" presStyleIdx="4" presStyleCnt="6" custScaleY="133983" custLinFactY="-27443" custLinFactNeighborY="-100000">
        <dgm:presLayoutVars>
          <dgm:bulletEnabled val="1"/>
        </dgm:presLayoutVars>
      </dgm:prSet>
      <dgm:spPr/>
      <dgm:t>
        <a:bodyPr/>
        <a:lstStyle/>
        <a:p>
          <a:endParaRPr lang="en-US"/>
        </a:p>
      </dgm:t>
    </dgm:pt>
    <dgm:pt modelId="{85DC5D7A-EAB5-47CE-A21F-A16DFC9CF6F2}" type="pres">
      <dgm:prSet presAssocID="{C0A70B2C-DE91-40B4-994C-BC3031E6081C}" presName="aSpace2" presStyleCnt="0"/>
      <dgm:spPr/>
    </dgm:pt>
    <dgm:pt modelId="{7EE8042C-4F31-4D7D-A261-528EE0F7E8B6}" type="pres">
      <dgm:prSet presAssocID="{3C169FA0-AE94-431A-A573-69EB1AD5E1AE}" presName="childNode" presStyleLbl="node1" presStyleIdx="5" presStyleCnt="6" custScaleY="289073" custLinFactNeighborY="-43018">
        <dgm:presLayoutVars>
          <dgm:bulletEnabled val="1"/>
        </dgm:presLayoutVars>
      </dgm:prSet>
      <dgm:spPr/>
      <dgm:t>
        <a:bodyPr/>
        <a:lstStyle/>
        <a:p>
          <a:endParaRPr lang="en-US"/>
        </a:p>
      </dgm:t>
    </dgm:pt>
  </dgm:ptLst>
  <dgm:cxnLst>
    <dgm:cxn modelId="{5736E4F9-421D-4595-9F06-DD0E64A08220}" srcId="{6BE6B8DD-2315-433C-9743-5C30EFDAE3DE}" destId="{A10AED62-617C-4169-A917-F5D720507F60}" srcOrd="1" destOrd="0" parTransId="{3E34E5B2-D3E0-4B06-AF7F-9B595B8A7FC9}" sibTransId="{CE2839A0-DFC1-4CED-956B-20CB94E43764}"/>
    <dgm:cxn modelId="{2579E2B3-5D0E-CA4B-9E3E-EC53F28EBFB4}" type="presOf" srcId="{6BE6B8DD-2315-433C-9743-5C30EFDAE3DE}" destId="{ED1687E9-2259-41CE-85B5-E6B2074819DD}" srcOrd="1" destOrd="0" presId="urn:microsoft.com/office/officeart/2005/8/layout/lProcess2"/>
    <dgm:cxn modelId="{82C2438E-86D5-4A3F-A0C4-BC3EF3BD6F29}" srcId="{4606B857-C389-4093-8484-F7FC62299B3C}" destId="{3C169FA0-AE94-431A-A573-69EB1AD5E1AE}" srcOrd="1" destOrd="0" parTransId="{FD767DAC-393D-460E-A615-89D97269AF88}" sibTransId="{A8D7AAE6-8327-4399-9B8E-5B845F6545D0}"/>
    <dgm:cxn modelId="{B65B4140-F311-1D45-B0D7-C17822FC21F6}" type="presOf" srcId="{837DE64C-F308-45BA-A771-9707763F5F6E}" destId="{7247CB3E-E1C0-4447-9524-CD08CA8CC808}" srcOrd="1" destOrd="0" presId="urn:microsoft.com/office/officeart/2005/8/layout/lProcess2"/>
    <dgm:cxn modelId="{F63B4CD3-26B2-440B-80A2-85A36DA1AB34}" srcId="{4606B857-C389-4093-8484-F7FC62299B3C}" destId="{C0A70B2C-DE91-40B4-994C-BC3031E6081C}" srcOrd="0" destOrd="0" parTransId="{7049A595-8EAE-4D61-AB7B-397833DF9545}" sibTransId="{54930D2E-6E25-4504-B9E7-89EA039BF4C3}"/>
    <dgm:cxn modelId="{35783FA2-8992-3C44-8312-5347E24B98A6}" type="presOf" srcId="{3C169FA0-AE94-431A-A573-69EB1AD5E1AE}" destId="{7EE8042C-4F31-4D7D-A261-528EE0F7E8B6}" srcOrd="0" destOrd="0" presId="urn:microsoft.com/office/officeart/2005/8/layout/lProcess2"/>
    <dgm:cxn modelId="{63A711FE-1043-E64B-875B-3F80599B806B}" type="presOf" srcId="{55A6EFC1-0E75-4F49-A83F-164ED09FFA10}" destId="{D93A3C3D-A690-4925-88A5-6741C66A7E0F}" srcOrd="0" destOrd="0" presId="urn:microsoft.com/office/officeart/2005/8/layout/lProcess2"/>
    <dgm:cxn modelId="{E5AE8F64-D9F8-EE44-8555-FAE982E97091}" type="presOf" srcId="{46AEB8A2-D09C-4310-808C-4E0F6A2970CC}" destId="{85BB5F35-379F-4162-B7AA-9E42860469DB}" srcOrd="0" destOrd="0" presId="urn:microsoft.com/office/officeart/2005/8/layout/lProcess2"/>
    <dgm:cxn modelId="{1A014739-6BE5-8148-BEEE-4A7531D98120}" type="presOf" srcId="{4606B857-C389-4093-8484-F7FC62299B3C}" destId="{A400047B-108C-4EBA-AB2F-B770F92C1FF7}" srcOrd="1" destOrd="0" presId="urn:microsoft.com/office/officeart/2005/8/layout/lProcess2"/>
    <dgm:cxn modelId="{A06DE94E-9E0E-440F-9CA5-1885876421F5}" srcId="{5B880935-C436-4A86-8B9B-8F00D70BEBCA}" destId="{4606B857-C389-4093-8484-F7FC62299B3C}" srcOrd="2" destOrd="0" parTransId="{CD05D5D5-FAC4-470C-B293-32C30BB08766}" sibTransId="{3604E4DF-98E6-40B4-8331-42CBEAB79A8D}"/>
    <dgm:cxn modelId="{3770EC5F-628C-B946-B198-9B2DE3C5A565}" type="presOf" srcId="{4606B857-C389-4093-8484-F7FC62299B3C}" destId="{2FA7E56F-12AB-4C6E-828D-A6C5F8D12249}" srcOrd="0" destOrd="0" presId="urn:microsoft.com/office/officeart/2005/8/layout/lProcess2"/>
    <dgm:cxn modelId="{77871C14-EE22-6C48-8086-30619BCE75ED}" type="presOf" srcId="{1C6D67BA-E520-40CE-8DDE-FCE4376853C1}" destId="{CF1770B6-14C8-47B0-82C8-2D6EFFA438A9}" srcOrd="0" destOrd="0" presId="urn:microsoft.com/office/officeart/2005/8/layout/lProcess2"/>
    <dgm:cxn modelId="{CD785A20-E7C7-9442-BC2E-44306CB341B1}" type="presOf" srcId="{A10AED62-617C-4169-A917-F5D720507F60}" destId="{7FE6E39C-1831-4F5F-93D8-4F9BEA75A7C8}" srcOrd="0" destOrd="0" presId="urn:microsoft.com/office/officeart/2005/8/layout/lProcess2"/>
    <dgm:cxn modelId="{E3158D98-65B1-479C-BDF4-D18CC07169A2}" srcId="{837DE64C-F308-45BA-A771-9707763F5F6E}" destId="{55A6EFC1-0E75-4F49-A83F-164ED09FFA10}" srcOrd="1" destOrd="0" parTransId="{E49FE9F9-8D19-4C53-848E-294423BEE8C3}" sibTransId="{324A8B3A-2123-4FDB-B577-7E97D814CC7F}"/>
    <dgm:cxn modelId="{E21DFCFA-9EEA-3C4B-BBFF-33C342D68C35}" type="presOf" srcId="{5B880935-C436-4A86-8B9B-8F00D70BEBCA}" destId="{75EF15CD-A249-481D-8FCE-E56BECAE626D}" srcOrd="0" destOrd="0" presId="urn:microsoft.com/office/officeart/2005/8/layout/lProcess2"/>
    <dgm:cxn modelId="{3AE831B6-5AD0-425E-BDB9-003A18A4720A}" srcId="{5B880935-C436-4A86-8B9B-8F00D70BEBCA}" destId="{837DE64C-F308-45BA-A771-9707763F5F6E}" srcOrd="0" destOrd="0" parTransId="{8EC7A0DD-971E-4540-99CD-7D9E574D2B1B}" sibTransId="{9D14D634-CCD7-4051-A839-A9EEB1469452}"/>
    <dgm:cxn modelId="{66A778A2-8097-9F4F-999A-5DF679490E34}" type="presOf" srcId="{837DE64C-F308-45BA-A771-9707763F5F6E}" destId="{15C0722B-12E4-42E3-96D3-D143F0DCCEB6}" srcOrd="0" destOrd="0" presId="urn:microsoft.com/office/officeart/2005/8/layout/lProcess2"/>
    <dgm:cxn modelId="{DE2C718B-28E5-844D-96DA-65550079A99A}" type="presOf" srcId="{6BE6B8DD-2315-433C-9743-5C30EFDAE3DE}" destId="{AFF4DF79-2FA5-464D-9546-2BE5D28A39A2}" srcOrd="0" destOrd="0" presId="urn:microsoft.com/office/officeart/2005/8/layout/lProcess2"/>
    <dgm:cxn modelId="{F01542C4-CDAC-4D3C-AB1C-A29C190955FF}" srcId="{6BE6B8DD-2315-433C-9743-5C30EFDAE3DE}" destId="{1C6D67BA-E520-40CE-8DDE-FCE4376853C1}" srcOrd="0" destOrd="0" parTransId="{73540EC3-F40A-49C8-A9A0-8D2B33999767}" sibTransId="{96859458-71D5-49A3-94A2-53ED7EEAF671}"/>
    <dgm:cxn modelId="{C0AA6819-E0F3-440B-90D8-0EC413C8DBBE}" srcId="{5B880935-C436-4A86-8B9B-8F00D70BEBCA}" destId="{6BE6B8DD-2315-433C-9743-5C30EFDAE3DE}" srcOrd="1" destOrd="0" parTransId="{BF2DD154-F1EA-4676-929A-05512868325B}" sibTransId="{4879294C-0570-4E73-BE87-C1A0CCD84D7A}"/>
    <dgm:cxn modelId="{EB5715EA-7505-465C-A3F5-7E951F308B5C}" srcId="{837DE64C-F308-45BA-A771-9707763F5F6E}" destId="{46AEB8A2-D09C-4310-808C-4E0F6A2970CC}" srcOrd="0" destOrd="0" parTransId="{7BD74F37-771D-4506-900C-740929730C74}" sibTransId="{01B19E0A-9286-4F9F-BE58-F347101AA254}"/>
    <dgm:cxn modelId="{F3906236-4845-8C43-99A7-D03BF52477D3}" type="presOf" srcId="{C0A70B2C-DE91-40B4-994C-BC3031E6081C}" destId="{C279C66E-7C84-43C4-A20F-AF1FD1062A6A}" srcOrd="0" destOrd="0" presId="urn:microsoft.com/office/officeart/2005/8/layout/lProcess2"/>
    <dgm:cxn modelId="{A30C7F37-8913-3542-90B0-8ADE7804C74B}" type="presParOf" srcId="{75EF15CD-A249-481D-8FCE-E56BECAE626D}" destId="{3F4BC9BB-3B61-4D36-8750-AC8D465F6968}" srcOrd="0" destOrd="0" presId="urn:microsoft.com/office/officeart/2005/8/layout/lProcess2"/>
    <dgm:cxn modelId="{FB495180-B1BD-884C-888D-D658555768BD}" type="presParOf" srcId="{3F4BC9BB-3B61-4D36-8750-AC8D465F6968}" destId="{15C0722B-12E4-42E3-96D3-D143F0DCCEB6}" srcOrd="0" destOrd="0" presId="urn:microsoft.com/office/officeart/2005/8/layout/lProcess2"/>
    <dgm:cxn modelId="{306BFC1B-047C-9242-8FE5-4FF9D86C3F13}" type="presParOf" srcId="{3F4BC9BB-3B61-4D36-8750-AC8D465F6968}" destId="{7247CB3E-E1C0-4447-9524-CD08CA8CC808}" srcOrd="1" destOrd="0" presId="urn:microsoft.com/office/officeart/2005/8/layout/lProcess2"/>
    <dgm:cxn modelId="{6E2B0894-43C0-3846-8C48-D6227E2003D1}" type="presParOf" srcId="{3F4BC9BB-3B61-4D36-8750-AC8D465F6968}" destId="{260978EC-463A-40CA-97B5-BF023CB12AEB}" srcOrd="2" destOrd="0" presId="urn:microsoft.com/office/officeart/2005/8/layout/lProcess2"/>
    <dgm:cxn modelId="{59D70265-07C2-BF4F-A4D8-8B05419EF96D}" type="presParOf" srcId="{260978EC-463A-40CA-97B5-BF023CB12AEB}" destId="{89A1E5F2-5055-4364-90F8-185DA35532E1}" srcOrd="0" destOrd="0" presId="urn:microsoft.com/office/officeart/2005/8/layout/lProcess2"/>
    <dgm:cxn modelId="{5110F76E-2D78-1A47-9C4F-DE01A0368548}" type="presParOf" srcId="{89A1E5F2-5055-4364-90F8-185DA35532E1}" destId="{85BB5F35-379F-4162-B7AA-9E42860469DB}" srcOrd="0" destOrd="0" presId="urn:microsoft.com/office/officeart/2005/8/layout/lProcess2"/>
    <dgm:cxn modelId="{1DDA96FC-BF6E-7147-9F06-6D29EF39D871}" type="presParOf" srcId="{89A1E5F2-5055-4364-90F8-185DA35532E1}" destId="{5D10A020-A51C-43EF-BC32-02517766031F}" srcOrd="1" destOrd="0" presId="urn:microsoft.com/office/officeart/2005/8/layout/lProcess2"/>
    <dgm:cxn modelId="{899CCFC6-A0E5-4C4C-90E3-5645CDC79FE1}" type="presParOf" srcId="{89A1E5F2-5055-4364-90F8-185DA35532E1}" destId="{D93A3C3D-A690-4925-88A5-6741C66A7E0F}" srcOrd="2" destOrd="0" presId="urn:microsoft.com/office/officeart/2005/8/layout/lProcess2"/>
    <dgm:cxn modelId="{A58ADA69-F69A-864C-B347-9C74EF0C99A6}" type="presParOf" srcId="{75EF15CD-A249-481D-8FCE-E56BECAE626D}" destId="{71E87ED8-F228-48AF-9A50-08027312D4F2}" srcOrd="1" destOrd="0" presId="urn:microsoft.com/office/officeart/2005/8/layout/lProcess2"/>
    <dgm:cxn modelId="{0709B59F-9E42-D24E-8063-B61F74358124}" type="presParOf" srcId="{75EF15CD-A249-481D-8FCE-E56BECAE626D}" destId="{858A3393-E2CA-4317-B4C1-7FF98226D584}" srcOrd="2" destOrd="0" presId="urn:microsoft.com/office/officeart/2005/8/layout/lProcess2"/>
    <dgm:cxn modelId="{558A203E-C490-104D-B2FB-D22F74BF83B8}" type="presParOf" srcId="{858A3393-E2CA-4317-B4C1-7FF98226D584}" destId="{AFF4DF79-2FA5-464D-9546-2BE5D28A39A2}" srcOrd="0" destOrd="0" presId="urn:microsoft.com/office/officeart/2005/8/layout/lProcess2"/>
    <dgm:cxn modelId="{56F5DFC9-ACCD-6845-99CA-45D59CF5CE34}" type="presParOf" srcId="{858A3393-E2CA-4317-B4C1-7FF98226D584}" destId="{ED1687E9-2259-41CE-85B5-E6B2074819DD}" srcOrd="1" destOrd="0" presId="urn:microsoft.com/office/officeart/2005/8/layout/lProcess2"/>
    <dgm:cxn modelId="{ED42CF5E-4827-9C4E-982A-D47CEB5C4E4A}" type="presParOf" srcId="{858A3393-E2CA-4317-B4C1-7FF98226D584}" destId="{8FC2E6E2-F668-47BB-BFAB-50E1D53A7D95}" srcOrd="2" destOrd="0" presId="urn:microsoft.com/office/officeart/2005/8/layout/lProcess2"/>
    <dgm:cxn modelId="{01824C10-06B5-AC40-887E-E90F9BA9FE40}" type="presParOf" srcId="{8FC2E6E2-F668-47BB-BFAB-50E1D53A7D95}" destId="{A58CF3C5-4299-4470-99FC-CD2B89C35844}" srcOrd="0" destOrd="0" presId="urn:microsoft.com/office/officeart/2005/8/layout/lProcess2"/>
    <dgm:cxn modelId="{2DAFB0A1-694C-2E49-A317-9D3160C7328C}" type="presParOf" srcId="{A58CF3C5-4299-4470-99FC-CD2B89C35844}" destId="{CF1770B6-14C8-47B0-82C8-2D6EFFA438A9}" srcOrd="0" destOrd="0" presId="urn:microsoft.com/office/officeart/2005/8/layout/lProcess2"/>
    <dgm:cxn modelId="{D6B81551-2A02-BC44-887F-C1BC24514FB6}" type="presParOf" srcId="{A58CF3C5-4299-4470-99FC-CD2B89C35844}" destId="{7D5F405B-44B5-499B-AF2A-6223ED11E446}" srcOrd="1" destOrd="0" presId="urn:microsoft.com/office/officeart/2005/8/layout/lProcess2"/>
    <dgm:cxn modelId="{FC36819A-FEDC-344F-8F6C-6DA3DAE3A521}" type="presParOf" srcId="{A58CF3C5-4299-4470-99FC-CD2B89C35844}" destId="{7FE6E39C-1831-4F5F-93D8-4F9BEA75A7C8}" srcOrd="2" destOrd="0" presId="urn:microsoft.com/office/officeart/2005/8/layout/lProcess2"/>
    <dgm:cxn modelId="{E32CE3C0-A3D5-B946-BADE-A6D4AAFCB3C8}" type="presParOf" srcId="{75EF15CD-A249-481D-8FCE-E56BECAE626D}" destId="{66A8F1E9-58A3-4BD2-88BB-1C3762B9EE62}" srcOrd="3" destOrd="0" presId="urn:microsoft.com/office/officeart/2005/8/layout/lProcess2"/>
    <dgm:cxn modelId="{7A2012D5-00AA-4E4A-BDC3-86EE53341186}" type="presParOf" srcId="{75EF15CD-A249-481D-8FCE-E56BECAE626D}" destId="{DCF2D665-ABA9-4AEB-B685-3884974CBAF5}" srcOrd="4" destOrd="0" presId="urn:microsoft.com/office/officeart/2005/8/layout/lProcess2"/>
    <dgm:cxn modelId="{83CEDF5D-8775-664B-8E4E-A7A638DF6E74}" type="presParOf" srcId="{DCF2D665-ABA9-4AEB-B685-3884974CBAF5}" destId="{2FA7E56F-12AB-4C6E-828D-A6C5F8D12249}" srcOrd="0" destOrd="0" presId="urn:microsoft.com/office/officeart/2005/8/layout/lProcess2"/>
    <dgm:cxn modelId="{5D9A4D33-E306-4C4B-8FF8-B8CE42E4FF0D}" type="presParOf" srcId="{DCF2D665-ABA9-4AEB-B685-3884974CBAF5}" destId="{A400047B-108C-4EBA-AB2F-B770F92C1FF7}" srcOrd="1" destOrd="0" presId="urn:microsoft.com/office/officeart/2005/8/layout/lProcess2"/>
    <dgm:cxn modelId="{E602F7C5-4FBF-1C4A-B9A4-8C6B37954C79}" type="presParOf" srcId="{DCF2D665-ABA9-4AEB-B685-3884974CBAF5}" destId="{8B3AD976-44DE-41C2-91A9-3F516323B0C4}" srcOrd="2" destOrd="0" presId="urn:microsoft.com/office/officeart/2005/8/layout/lProcess2"/>
    <dgm:cxn modelId="{9ACE8531-698F-3348-860F-AED178CD8126}" type="presParOf" srcId="{8B3AD976-44DE-41C2-91A9-3F516323B0C4}" destId="{064141B9-AA92-4414-B626-55D5A0FEF1B7}" srcOrd="0" destOrd="0" presId="urn:microsoft.com/office/officeart/2005/8/layout/lProcess2"/>
    <dgm:cxn modelId="{5D03BA9A-6FF6-4840-9806-F4618D592905}" type="presParOf" srcId="{064141B9-AA92-4414-B626-55D5A0FEF1B7}" destId="{C279C66E-7C84-43C4-A20F-AF1FD1062A6A}" srcOrd="0" destOrd="0" presId="urn:microsoft.com/office/officeart/2005/8/layout/lProcess2"/>
    <dgm:cxn modelId="{7F84D0C3-1A79-FD40-820A-B1541AE16661}" type="presParOf" srcId="{064141B9-AA92-4414-B626-55D5A0FEF1B7}" destId="{85DC5D7A-EAB5-47CE-A21F-A16DFC9CF6F2}" srcOrd="1" destOrd="0" presId="urn:microsoft.com/office/officeart/2005/8/layout/lProcess2"/>
    <dgm:cxn modelId="{0A0BE457-ED1B-1F43-85B6-42287FA0F49F}" type="presParOf" srcId="{064141B9-AA92-4414-B626-55D5A0FEF1B7}" destId="{7EE8042C-4F31-4D7D-A261-528EE0F7E8B6}"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559E22-3689-4E9B-A418-A5DA297D54DB}"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340B73D1-2EF5-439D-BF2E-372C14299989}">
      <dgm:prSet phldrT="[Text]"/>
      <dgm:spPr/>
      <dgm:t>
        <a:bodyPr/>
        <a:lstStyle/>
        <a:p>
          <a:r>
            <a:rPr lang="en-US" dirty="0" smtClean="0"/>
            <a:t>Socioeconomics matter less</a:t>
          </a:r>
          <a:endParaRPr lang="en-US" dirty="0"/>
        </a:p>
      </dgm:t>
    </dgm:pt>
    <dgm:pt modelId="{66E67BF5-073E-4817-9326-29D47CBC205C}" type="parTrans" cxnId="{FF039406-E3FA-42B2-9A04-58099C54A0BC}">
      <dgm:prSet/>
      <dgm:spPr/>
      <dgm:t>
        <a:bodyPr/>
        <a:lstStyle/>
        <a:p>
          <a:endParaRPr lang="en-US"/>
        </a:p>
      </dgm:t>
    </dgm:pt>
    <dgm:pt modelId="{9D30B4B3-ADF7-4533-A625-3777F51E71D3}" type="sibTrans" cxnId="{FF039406-E3FA-42B2-9A04-58099C54A0BC}">
      <dgm:prSet/>
      <dgm:spPr/>
      <dgm:t>
        <a:bodyPr/>
        <a:lstStyle/>
        <a:p>
          <a:endParaRPr lang="en-US"/>
        </a:p>
      </dgm:t>
    </dgm:pt>
    <dgm:pt modelId="{29D4B1A4-FFA4-4D06-8F73-1D57DA675978}">
      <dgm:prSet phldrT="[Text]"/>
      <dgm:spPr/>
      <dgm:t>
        <a:bodyPr/>
        <a:lstStyle/>
        <a:p>
          <a:endParaRPr lang="en-US" dirty="0"/>
        </a:p>
      </dgm:t>
    </dgm:pt>
    <dgm:pt modelId="{67572F5B-70BC-45A2-BDAC-78E837613F70}" type="parTrans" cxnId="{6C87B1F2-5FCA-41EA-AB4E-0555A36AED41}">
      <dgm:prSet/>
      <dgm:spPr/>
      <dgm:t>
        <a:bodyPr/>
        <a:lstStyle/>
        <a:p>
          <a:endParaRPr lang="en-US"/>
        </a:p>
      </dgm:t>
    </dgm:pt>
    <dgm:pt modelId="{EE705619-800B-4B6E-9986-94B5BFCCE01D}" type="sibTrans" cxnId="{6C87B1F2-5FCA-41EA-AB4E-0555A36AED41}">
      <dgm:prSet/>
      <dgm:spPr/>
      <dgm:t>
        <a:bodyPr/>
        <a:lstStyle/>
        <a:p>
          <a:endParaRPr lang="en-US"/>
        </a:p>
      </dgm:t>
    </dgm:pt>
    <dgm:pt modelId="{3DF74EA9-DB1F-4FA1-8A26-21A5A15BDC52}">
      <dgm:prSet phldrT="[Text]"/>
      <dgm:spPr/>
      <dgm:t>
        <a:bodyPr/>
        <a:lstStyle/>
        <a:p>
          <a:endParaRPr lang="en-US" dirty="0"/>
        </a:p>
      </dgm:t>
    </dgm:pt>
    <dgm:pt modelId="{03430FEC-2D01-4AA6-9A4D-504031BC8003}" type="parTrans" cxnId="{1FF7C065-0330-4C81-AFBB-623C0C5D0D6A}">
      <dgm:prSet/>
      <dgm:spPr/>
      <dgm:t>
        <a:bodyPr/>
        <a:lstStyle/>
        <a:p>
          <a:endParaRPr lang="en-US"/>
        </a:p>
      </dgm:t>
    </dgm:pt>
    <dgm:pt modelId="{8101AB28-F963-4270-8779-992A08750514}" type="sibTrans" cxnId="{1FF7C065-0330-4C81-AFBB-623C0C5D0D6A}">
      <dgm:prSet/>
      <dgm:spPr/>
      <dgm:t>
        <a:bodyPr/>
        <a:lstStyle/>
        <a:p>
          <a:endParaRPr lang="en-US"/>
        </a:p>
      </dgm:t>
    </dgm:pt>
    <dgm:pt modelId="{83563DBC-20DA-4EBA-80A3-6CF5E0658B86}">
      <dgm:prSet phldrT="[Text]"/>
      <dgm:spPr/>
      <dgm:t>
        <a:bodyPr/>
        <a:lstStyle/>
        <a:p>
          <a:endParaRPr lang="en-US" dirty="0"/>
        </a:p>
      </dgm:t>
    </dgm:pt>
    <dgm:pt modelId="{10C32426-50BE-4310-9FAB-7A5295C90B80}" type="parTrans" cxnId="{7EBE4861-EA08-4C28-BD94-CD4749DD53DC}">
      <dgm:prSet/>
      <dgm:spPr/>
      <dgm:t>
        <a:bodyPr/>
        <a:lstStyle/>
        <a:p>
          <a:endParaRPr lang="en-US"/>
        </a:p>
      </dgm:t>
    </dgm:pt>
    <dgm:pt modelId="{00DB8059-0E37-49DA-8D1A-D909AC329017}" type="sibTrans" cxnId="{7EBE4861-EA08-4C28-BD94-CD4749DD53DC}">
      <dgm:prSet/>
      <dgm:spPr/>
      <dgm:t>
        <a:bodyPr/>
        <a:lstStyle/>
        <a:p>
          <a:endParaRPr lang="en-US"/>
        </a:p>
      </dgm:t>
    </dgm:pt>
    <dgm:pt modelId="{F5FB4F08-6EEC-4DB7-A6DA-CA3C5BE9B78E}">
      <dgm:prSet phldrT="[Text]"/>
      <dgm:spPr/>
      <dgm:t>
        <a:bodyPr/>
        <a:lstStyle/>
        <a:p>
          <a:r>
            <a:rPr lang="en-US" dirty="0" smtClean="0"/>
            <a:t>Success is defined individually</a:t>
          </a:r>
          <a:endParaRPr lang="en-US" dirty="0"/>
        </a:p>
      </dgm:t>
    </dgm:pt>
    <dgm:pt modelId="{B3CDCB4D-86BD-4F48-A553-BDF8B9090399}" type="parTrans" cxnId="{293BB5A8-E400-4EC6-8EC6-26D60FF83B22}">
      <dgm:prSet/>
      <dgm:spPr/>
      <dgm:t>
        <a:bodyPr/>
        <a:lstStyle/>
        <a:p>
          <a:endParaRPr lang="en-US"/>
        </a:p>
      </dgm:t>
    </dgm:pt>
    <dgm:pt modelId="{C34428AE-D0E0-4E18-99D2-9FFBCE423308}" type="sibTrans" cxnId="{293BB5A8-E400-4EC6-8EC6-26D60FF83B22}">
      <dgm:prSet/>
      <dgm:spPr/>
      <dgm:t>
        <a:bodyPr/>
        <a:lstStyle/>
        <a:p>
          <a:endParaRPr lang="en-US"/>
        </a:p>
      </dgm:t>
    </dgm:pt>
    <dgm:pt modelId="{0EC79CAD-4BE0-46B4-99C1-012D0063D4F4}">
      <dgm:prSet phldrT="[Text]"/>
      <dgm:spPr/>
      <dgm:t>
        <a:bodyPr/>
        <a:lstStyle/>
        <a:p>
          <a:r>
            <a:rPr lang="en-US" dirty="0" smtClean="0"/>
            <a:t>Every child can grow!</a:t>
          </a:r>
          <a:endParaRPr lang="en-US" dirty="0"/>
        </a:p>
      </dgm:t>
    </dgm:pt>
    <dgm:pt modelId="{9CCDEE78-A545-4BAB-B98D-3E33646E0D78}" type="parTrans" cxnId="{6434E956-F4FC-41C8-9BC1-D355A87B08CC}">
      <dgm:prSet/>
      <dgm:spPr/>
      <dgm:t>
        <a:bodyPr/>
        <a:lstStyle/>
        <a:p>
          <a:endParaRPr lang="en-US"/>
        </a:p>
      </dgm:t>
    </dgm:pt>
    <dgm:pt modelId="{644291FC-AC71-44E8-A6C9-7186EA063848}" type="sibTrans" cxnId="{6434E956-F4FC-41C8-9BC1-D355A87B08CC}">
      <dgm:prSet/>
      <dgm:spPr/>
      <dgm:t>
        <a:bodyPr/>
        <a:lstStyle/>
        <a:p>
          <a:endParaRPr lang="en-US"/>
        </a:p>
      </dgm:t>
    </dgm:pt>
    <dgm:pt modelId="{DE3D2F92-4110-45F1-9AB4-3C4585167FD5}" type="pres">
      <dgm:prSet presAssocID="{3D559E22-3689-4E9B-A418-A5DA297D54DB}" presName="linear" presStyleCnt="0">
        <dgm:presLayoutVars>
          <dgm:dir/>
          <dgm:animLvl val="lvl"/>
          <dgm:resizeHandles val="exact"/>
        </dgm:presLayoutVars>
      </dgm:prSet>
      <dgm:spPr/>
      <dgm:t>
        <a:bodyPr/>
        <a:lstStyle/>
        <a:p>
          <a:endParaRPr lang="en-US"/>
        </a:p>
      </dgm:t>
    </dgm:pt>
    <dgm:pt modelId="{AD633A45-FFCA-45B8-A37C-570E28802B3D}" type="pres">
      <dgm:prSet presAssocID="{F5FB4F08-6EEC-4DB7-A6DA-CA3C5BE9B78E}" presName="parentLin" presStyleCnt="0"/>
      <dgm:spPr/>
      <dgm:t>
        <a:bodyPr/>
        <a:lstStyle/>
        <a:p>
          <a:endParaRPr lang="en-US"/>
        </a:p>
      </dgm:t>
    </dgm:pt>
    <dgm:pt modelId="{F8C3A12F-C063-4E2A-8EF9-FF2F9BD130F8}" type="pres">
      <dgm:prSet presAssocID="{F5FB4F08-6EEC-4DB7-A6DA-CA3C5BE9B78E}" presName="parentLeftMargin" presStyleLbl="node1" presStyleIdx="0" presStyleCnt="3"/>
      <dgm:spPr/>
      <dgm:t>
        <a:bodyPr/>
        <a:lstStyle/>
        <a:p>
          <a:endParaRPr lang="en-US"/>
        </a:p>
      </dgm:t>
    </dgm:pt>
    <dgm:pt modelId="{0C0CD431-9F0E-459C-9F01-8F02379AD261}" type="pres">
      <dgm:prSet presAssocID="{F5FB4F08-6EEC-4DB7-A6DA-CA3C5BE9B78E}" presName="parentText" presStyleLbl="node1" presStyleIdx="0" presStyleCnt="3">
        <dgm:presLayoutVars>
          <dgm:chMax val="0"/>
          <dgm:bulletEnabled val="1"/>
        </dgm:presLayoutVars>
      </dgm:prSet>
      <dgm:spPr/>
      <dgm:t>
        <a:bodyPr/>
        <a:lstStyle/>
        <a:p>
          <a:endParaRPr lang="en-US"/>
        </a:p>
      </dgm:t>
    </dgm:pt>
    <dgm:pt modelId="{2114437A-31AE-4800-B3D0-26E63BBFFE87}" type="pres">
      <dgm:prSet presAssocID="{F5FB4F08-6EEC-4DB7-A6DA-CA3C5BE9B78E}" presName="negativeSpace" presStyleCnt="0"/>
      <dgm:spPr/>
      <dgm:t>
        <a:bodyPr/>
        <a:lstStyle/>
        <a:p>
          <a:endParaRPr lang="en-US"/>
        </a:p>
      </dgm:t>
    </dgm:pt>
    <dgm:pt modelId="{8BEAC947-ABA1-4283-8CF0-200E94DD876B}" type="pres">
      <dgm:prSet presAssocID="{F5FB4F08-6EEC-4DB7-A6DA-CA3C5BE9B78E}" presName="childText" presStyleLbl="conFgAcc1" presStyleIdx="0" presStyleCnt="3">
        <dgm:presLayoutVars>
          <dgm:bulletEnabled val="1"/>
        </dgm:presLayoutVars>
      </dgm:prSet>
      <dgm:spPr/>
      <dgm:t>
        <a:bodyPr/>
        <a:lstStyle/>
        <a:p>
          <a:endParaRPr lang="en-US"/>
        </a:p>
      </dgm:t>
    </dgm:pt>
    <dgm:pt modelId="{26A54C9B-8625-4307-AAF9-1A3636DBEBD1}" type="pres">
      <dgm:prSet presAssocID="{C34428AE-D0E0-4E18-99D2-9FFBCE423308}" presName="spaceBetweenRectangles" presStyleCnt="0"/>
      <dgm:spPr/>
      <dgm:t>
        <a:bodyPr/>
        <a:lstStyle/>
        <a:p>
          <a:endParaRPr lang="en-US"/>
        </a:p>
      </dgm:t>
    </dgm:pt>
    <dgm:pt modelId="{2E11C599-6A3A-4DB1-BC9C-22A83B5B1DAC}" type="pres">
      <dgm:prSet presAssocID="{0EC79CAD-4BE0-46B4-99C1-012D0063D4F4}" presName="parentLin" presStyleCnt="0"/>
      <dgm:spPr/>
      <dgm:t>
        <a:bodyPr/>
        <a:lstStyle/>
        <a:p>
          <a:endParaRPr lang="en-US"/>
        </a:p>
      </dgm:t>
    </dgm:pt>
    <dgm:pt modelId="{BD14CED7-794B-4847-B9B6-B1F90EA5444A}" type="pres">
      <dgm:prSet presAssocID="{0EC79CAD-4BE0-46B4-99C1-012D0063D4F4}" presName="parentLeftMargin" presStyleLbl="node1" presStyleIdx="0" presStyleCnt="3"/>
      <dgm:spPr/>
      <dgm:t>
        <a:bodyPr/>
        <a:lstStyle/>
        <a:p>
          <a:endParaRPr lang="en-US"/>
        </a:p>
      </dgm:t>
    </dgm:pt>
    <dgm:pt modelId="{E45DD245-20EB-422F-9AC8-B08622B743F6}" type="pres">
      <dgm:prSet presAssocID="{0EC79CAD-4BE0-46B4-99C1-012D0063D4F4}" presName="parentText" presStyleLbl="node1" presStyleIdx="1" presStyleCnt="3">
        <dgm:presLayoutVars>
          <dgm:chMax val="0"/>
          <dgm:bulletEnabled val="1"/>
        </dgm:presLayoutVars>
      </dgm:prSet>
      <dgm:spPr/>
      <dgm:t>
        <a:bodyPr/>
        <a:lstStyle/>
        <a:p>
          <a:endParaRPr lang="en-US"/>
        </a:p>
      </dgm:t>
    </dgm:pt>
    <dgm:pt modelId="{DF173C7B-FC01-43CF-B49D-CEB34FA2990B}" type="pres">
      <dgm:prSet presAssocID="{0EC79CAD-4BE0-46B4-99C1-012D0063D4F4}" presName="negativeSpace" presStyleCnt="0"/>
      <dgm:spPr/>
      <dgm:t>
        <a:bodyPr/>
        <a:lstStyle/>
        <a:p>
          <a:endParaRPr lang="en-US"/>
        </a:p>
      </dgm:t>
    </dgm:pt>
    <dgm:pt modelId="{B05D3B2C-5A29-4941-BC4D-7D84FA72D5DB}" type="pres">
      <dgm:prSet presAssocID="{0EC79CAD-4BE0-46B4-99C1-012D0063D4F4}" presName="childText" presStyleLbl="conFgAcc1" presStyleIdx="1" presStyleCnt="3">
        <dgm:presLayoutVars>
          <dgm:bulletEnabled val="1"/>
        </dgm:presLayoutVars>
      </dgm:prSet>
      <dgm:spPr/>
      <dgm:t>
        <a:bodyPr/>
        <a:lstStyle/>
        <a:p>
          <a:endParaRPr lang="en-US"/>
        </a:p>
      </dgm:t>
    </dgm:pt>
    <dgm:pt modelId="{6BEDA60D-EEA0-45C7-B49A-C7EA2448DCA3}" type="pres">
      <dgm:prSet presAssocID="{644291FC-AC71-44E8-A6C9-7186EA063848}" presName="spaceBetweenRectangles" presStyleCnt="0"/>
      <dgm:spPr/>
      <dgm:t>
        <a:bodyPr/>
        <a:lstStyle/>
        <a:p>
          <a:endParaRPr lang="en-US"/>
        </a:p>
      </dgm:t>
    </dgm:pt>
    <dgm:pt modelId="{9C674442-EDA3-4D89-BB89-C8E29D71CA7E}" type="pres">
      <dgm:prSet presAssocID="{340B73D1-2EF5-439D-BF2E-372C14299989}" presName="parentLin" presStyleCnt="0"/>
      <dgm:spPr/>
      <dgm:t>
        <a:bodyPr/>
        <a:lstStyle/>
        <a:p>
          <a:endParaRPr lang="en-US"/>
        </a:p>
      </dgm:t>
    </dgm:pt>
    <dgm:pt modelId="{C4AC9A1F-8CF1-4F39-AF48-8A38460967E5}" type="pres">
      <dgm:prSet presAssocID="{340B73D1-2EF5-439D-BF2E-372C14299989}" presName="parentLeftMargin" presStyleLbl="node1" presStyleIdx="1" presStyleCnt="3"/>
      <dgm:spPr/>
      <dgm:t>
        <a:bodyPr/>
        <a:lstStyle/>
        <a:p>
          <a:endParaRPr lang="en-US"/>
        </a:p>
      </dgm:t>
    </dgm:pt>
    <dgm:pt modelId="{9EB2EA32-2C45-4F8C-9BE9-12C069A85C27}" type="pres">
      <dgm:prSet presAssocID="{340B73D1-2EF5-439D-BF2E-372C14299989}" presName="parentText" presStyleLbl="node1" presStyleIdx="2" presStyleCnt="3">
        <dgm:presLayoutVars>
          <dgm:chMax val="0"/>
          <dgm:bulletEnabled val="1"/>
        </dgm:presLayoutVars>
      </dgm:prSet>
      <dgm:spPr/>
      <dgm:t>
        <a:bodyPr/>
        <a:lstStyle/>
        <a:p>
          <a:endParaRPr lang="en-US"/>
        </a:p>
      </dgm:t>
    </dgm:pt>
    <dgm:pt modelId="{F5D2BBF2-8844-4ADD-AB45-676B847BF2A0}" type="pres">
      <dgm:prSet presAssocID="{340B73D1-2EF5-439D-BF2E-372C14299989}" presName="negativeSpace" presStyleCnt="0"/>
      <dgm:spPr/>
      <dgm:t>
        <a:bodyPr/>
        <a:lstStyle/>
        <a:p>
          <a:endParaRPr lang="en-US"/>
        </a:p>
      </dgm:t>
    </dgm:pt>
    <dgm:pt modelId="{2C00748B-7535-4D38-BC0A-DFBD80F305F4}" type="pres">
      <dgm:prSet presAssocID="{340B73D1-2EF5-439D-BF2E-372C14299989}" presName="childText" presStyleLbl="conFgAcc1" presStyleIdx="2" presStyleCnt="3">
        <dgm:presLayoutVars>
          <dgm:bulletEnabled val="1"/>
        </dgm:presLayoutVars>
      </dgm:prSet>
      <dgm:spPr/>
      <dgm:t>
        <a:bodyPr/>
        <a:lstStyle/>
        <a:p>
          <a:endParaRPr lang="en-US"/>
        </a:p>
      </dgm:t>
    </dgm:pt>
  </dgm:ptLst>
  <dgm:cxnLst>
    <dgm:cxn modelId="{4CC536BC-8C7A-A74E-9DE0-C12802C45102}" type="presOf" srcId="{F5FB4F08-6EEC-4DB7-A6DA-CA3C5BE9B78E}" destId="{0C0CD431-9F0E-459C-9F01-8F02379AD261}" srcOrd="1" destOrd="0" presId="urn:microsoft.com/office/officeart/2005/8/layout/list1"/>
    <dgm:cxn modelId="{FF039406-E3FA-42B2-9A04-58099C54A0BC}" srcId="{3D559E22-3689-4E9B-A418-A5DA297D54DB}" destId="{340B73D1-2EF5-439D-BF2E-372C14299989}" srcOrd="2" destOrd="0" parTransId="{66E67BF5-073E-4817-9326-29D47CBC205C}" sibTransId="{9D30B4B3-ADF7-4533-A625-3777F51E71D3}"/>
    <dgm:cxn modelId="{7EBE4861-EA08-4C28-BD94-CD4749DD53DC}" srcId="{0EC79CAD-4BE0-46B4-99C1-012D0063D4F4}" destId="{83563DBC-20DA-4EBA-80A3-6CF5E0658B86}" srcOrd="0" destOrd="0" parTransId="{10C32426-50BE-4310-9FAB-7A5295C90B80}" sibTransId="{00DB8059-0E37-49DA-8D1A-D909AC329017}"/>
    <dgm:cxn modelId="{8C08C8D5-13B3-344E-9637-245A86BDC586}" type="presOf" srcId="{0EC79CAD-4BE0-46B4-99C1-012D0063D4F4}" destId="{BD14CED7-794B-4847-B9B6-B1F90EA5444A}" srcOrd="0" destOrd="0" presId="urn:microsoft.com/office/officeart/2005/8/layout/list1"/>
    <dgm:cxn modelId="{293BB5A8-E400-4EC6-8EC6-26D60FF83B22}" srcId="{3D559E22-3689-4E9B-A418-A5DA297D54DB}" destId="{F5FB4F08-6EEC-4DB7-A6DA-CA3C5BE9B78E}" srcOrd="0" destOrd="0" parTransId="{B3CDCB4D-86BD-4F48-A553-BDF8B9090399}" sibTransId="{C34428AE-D0E0-4E18-99D2-9FFBCE423308}"/>
    <dgm:cxn modelId="{6434E956-F4FC-41C8-9BC1-D355A87B08CC}" srcId="{3D559E22-3689-4E9B-A418-A5DA297D54DB}" destId="{0EC79CAD-4BE0-46B4-99C1-012D0063D4F4}" srcOrd="1" destOrd="0" parTransId="{9CCDEE78-A545-4BAB-B98D-3E33646E0D78}" sibTransId="{644291FC-AC71-44E8-A6C9-7186EA063848}"/>
    <dgm:cxn modelId="{D002DA02-7C45-9746-BA5D-5377528CB403}" type="presOf" srcId="{340B73D1-2EF5-439D-BF2E-372C14299989}" destId="{9EB2EA32-2C45-4F8C-9BE9-12C069A85C27}" srcOrd="1" destOrd="0" presId="urn:microsoft.com/office/officeart/2005/8/layout/list1"/>
    <dgm:cxn modelId="{44B361D5-40F1-9B42-89F6-2F1A5DD1831D}" type="presOf" srcId="{29D4B1A4-FFA4-4D06-8F73-1D57DA675978}" destId="{2C00748B-7535-4D38-BC0A-DFBD80F305F4}" srcOrd="0" destOrd="0" presId="urn:microsoft.com/office/officeart/2005/8/layout/list1"/>
    <dgm:cxn modelId="{502A1411-B9C5-C24C-BA71-FF98A8939475}" type="presOf" srcId="{3D559E22-3689-4E9B-A418-A5DA297D54DB}" destId="{DE3D2F92-4110-45F1-9AB4-3C4585167FD5}" srcOrd="0" destOrd="0" presId="urn:microsoft.com/office/officeart/2005/8/layout/list1"/>
    <dgm:cxn modelId="{7D5B5BC2-61FA-2B41-8D26-0298A284EAF4}" type="presOf" srcId="{F5FB4F08-6EEC-4DB7-A6DA-CA3C5BE9B78E}" destId="{F8C3A12F-C063-4E2A-8EF9-FF2F9BD130F8}" srcOrd="0" destOrd="0" presId="urn:microsoft.com/office/officeart/2005/8/layout/list1"/>
    <dgm:cxn modelId="{1FF7C065-0330-4C81-AFBB-623C0C5D0D6A}" srcId="{F5FB4F08-6EEC-4DB7-A6DA-CA3C5BE9B78E}" destId="{3DF74EA9-DB1F-4FA1-8A26-21A5A15BDC52}" srcOrd="0" destOrd="0" parTransId="{03430FEC-2D01-4AA6-9A4D-504031BC8003}" sibTransId="{8101AB28-F963-4270-8779-992A08750514}"/>
    <dgm:cxn modelId="{F6EFC411-2DD6-834F-B608-4FCDAD21D1D7}" type="presOf" srcId="{83563DBC-20DA-4EBA-80A3-6CF5E0658B86}" destId="{B05D3B2C-5A29-4941-BC4D-7D84FA72D5DB}" srcOrd="0" destOrd="0" presId="urn:microsoft.com/office/officeart/2005/8/layout/list1"/>
    <dgm:cxn modelId="{81DFE446-49EB-C349-B381-BA6C8911E741}" type="presOf" srcId="{340B73D1-2EF5-439D-BF2E-372C14299989}" destId="{C4AC9A1F-8CF1-4F39-AF48-8A38460967E5}" srcOrd="0" destOrd="0" presId="urn:microsoft.com/office/officeart/2005/8/layout/list1"/>
    <dgm:cxn modelId="{85464E9D-9241-9E48-93EE-E544CCD8F924}" type="presOf" srcId="{0EC79CAD-4BE0-46B4-99C1-012D0063D4F4}" destId="{E45DD245-20EB-422F-9AC8-B08622B743F6}" srcOrd="1" destOrd="0" presId="urn:microsoft.com/office/officeart/2005/8/layout/list1"/>
    <dgm:cxn modelId="{6C87B1F2-5FCA-41EA-AB4E-0555A36AED41}" srcId="{340B73D1-2EF5-439D-BF2E-372C14299989}" destId="{29D4B1A4-FFA4-4D06-8F73-1D57DA675978}" srcOrd="0" destOrd="0" parTransId="{67572F5B-70BC-45A2-BDAC-78E837613F70}" sibTransId="{EE705619-800B-4B6E-9986-94B5BFCCE01D}"/>
    <dgm:cxn modelId="{59D0A34C-EEF6-C149-932B-3093B9131E5D}" type="presOf" srcId="{3DF74EA9-DB1F-4FA1-8A26-21A5A15BDC52}" destId="{8BEAC947-ABA1-4283-8CF0-200E94DD876B}" srcOrd="0" destOrd="0" presId="urn:microsoft.com/office/officeart/2005/8/layout/list1"/>
    <dgm:cxn modelId="{374EF8F4-4B91-074D-AC56-D3009F63FD45}" type="presParOf" srcId="{DE3D2F92-4110-45F1-9AB4-3C4585167FD5}" destId="{AD633A45-FFCA-45B8-A37C-570E28802B3D}" srcOrd="0" destOrd="0" presId="urn:microsoft.com/office/officeart/2005/8/layout/list1"/>
    <dgm:cxn modelId="{EF38BA66-7DCE-794C-9D76-5BAEA2C9F312}" type="presParOf" srcId="{AD633A45-FFCA-45B8-A37C-570E28802B3D}" destId="{F8C3A12F-C063-4E2A-8EF9-FF2F9BD130F8}" srcOrd="0" destOrd="0" presId="urn:microsoft.com/office/officeart/2005/8/layout/list1"/>
    <dgm:cxn modelId="{484595A4-472F-4042-994B-E501B734C8BF}" type="presParOf" srcId="{AD633A45-FFCA-45B8-A37C-570E28802B3D}" destId="{0C0CD431-9F0E-459C-9F01-8F02379AD261}" srcOrd="1" destOrd="0" presId="urn:microsoft.com/office/officeart/2005/8/layout/list1"/>
    <dgm:cxn modelId="{EF71A5D2-3565-CF40-B05A-806510606DDE}" type="presParOf" srcId="{DE3D2F92-4110-45F1-9AB4-3C4585167FD5}" destId="{2114437A-31AE-4800-B3D0-26E63BBFFE87}" srcOrd="1" destOrd="0" presId="urn:microsoft.com/office/officeart/2005/8/layout/list1"/>
    <dgm:cxn modelId="{AB5760E5-D708-E94C-BF67-DFE3EEFEE79E}" type="presParOf" srcId="{DE3D2F92-4110-45F1-9AB4-3C4585167FD5}" destId="{8BEAC947-ABA1-4283-8CF0-200E94DD876B}" srcOrd="2" destOrd="0" presId="urn:microsoft.com/office/officeart/2005/8/layout/list1"/>
    <dgm:cxn modelId="{B30CF685-EFF7-EE41-8D8D-84B24C62C352}" type="presParOf" srcId="{DE3D2F92-4110-45F1-9AB4-3C4585167FD5}" destId="{26A54C9B-8625-4307-AAF9-1A3636DBEBD1}" srcOrd="3" destOrd="0" presId="urn:microsoft.com/office/officeart/2005/8/layout/list1"/>
    <dgm:cxn modelId="{2CF0E7B0-A4A8-6E4B-BCDE-3E741F39DBA8}" type="presParOf" srcId="{DE3D2F92-4110-45F1-9AB4-3C4585167FD5}" destId="{2E11C599-6A3A-4DB1-BC9C-22A83B5B1DAC}" srcOrd="4" destOrd="0" presId="urn:microsoft.com/office/officeart/2005/8/layout/list1"/>
    <dgm:cxn modelId="{327D9BFA-9D84-C841-A82C-E6323454956C}" type="presParOf" srcId="{2E11C599-6A3A-4DB1-BC9C-22A83B5B1DAC}" destId="{BD14CED7-794B-4847-B9B6-B1F90EA5444A}" srcOrd="0" destOrd="0" presId="urn:microsoft.com/office/officeart/2005/8/layout/list1"/>
    <dgm:cxn modelId="{D8D3C6A3-166F-7F4F-AA81-A98EB2667BF9}" type="presParOf" srcId="{2E11C599-6A3A-4DB1-BC9C-22A83B5B1DAC}" destId="{E45DD245-20EB-422F-9AC8-B08622B743F6}" srcOrd="1" destOrd="0" presId="urn:microsoft.com/office/officeart/2005/8/layout/list1"/>
    <dgm:cxn modelId="{58635231-1C61-444E-8619-51BA4AD09F52}" type="presParOf" srcId="{DE3D2F92-4110-45F1-9AB4-3C4585167FD5}" destId="{DF173C7B-FC01-43CF-B49D-CEB34FA2990B}" srcOrd="5" destOrd="0" presId="urn:microsoft.com/office/officeart/2005/8/layout/list1"/>
    <dgm:cxn modelId="{59BBB4D5-FC6D-D741-AC96-BAAF43832C17}" type="presParOf" srcId="{DE3D2F92-4110-45F1-9AB4-3C4585167FD5}" destId="{B05D3B2C-5A29-4941-BC4D-7D84FA72D5DB}" srcOrd="6" destOrd="0" presId="urn:microsoft.com/office/officeart/2005/8/layout/list1"/>
    <dgm:cxn modelId="{CA86977B-2A19-E14D-A4E3-C9275BD3056E}" type="presParOf" srcId="{DE3D2F92-4110-45F1-9AB4-3C4585167FD5}" destId="{6BEDA60D-EEA0-45C7-B49A-C7EA2448DCA3}" srcOrd="7" destOrd="0" presId="urn:microsoft.com/office/officeart/2005/8/layout/list1"/>
    <dgm:cxn modelId="{32386056-B86D-1245-8F62-D82A974B140F}" type="presParOf" srcId="{DE3D2F92-4110-45F1-9AB4-3C4585167FD5}" destId="{9C674442-EDA3-4D89-BB89-C8E29D71CA7E}" srcOrd="8" destOrd="0" presId="urn:microsoft.com/office/officeart/2005/8/layout/list1"/>
    <dgm:cxn modelId="{A7063F1B-0200-D348-914B-AD07BD4C37E9}" type="presParOf" srcId="{9C674442-EDA3-4D89-BB89-C8E29D71CA7E}" destId="{C4AC9A1F-8CF1-4F39-AF48-8A38460967E5}" srcOrd="0" destOrd="0" presId="urn:microsoft.com/office/officeart/2005/8/layout/list1"/>
    <dgm:cxn modelId="{5C20F902-9037-9047-B9DF-EA6EAC4E335F}" type="presParOf" srcId="{9C674442-EDA3-4D89-BB89-C8E29D71CA7E}" destId="{9EB2EA32-2C45-4F8C-9BE9-12C069A85C27}" srcOrd="1" destOrd="0" presId="urn:microsoft.com/office/officeart/2005/8/layout/list1"/>
    <dgm:cxn modelId="{3864E470-6DAA-2C4A-B938-F422F3AF3979}" type="presParOf" srcId="{DE3D2F92-4110-45F1-9AB4-3C4585167FD5}" destId="{F5D2BBF2-8844-4ADD-AB45-676B847BF2A0}" srcOrd="9" destOrd="0" presId="urn:microsoft.com/office/officeart/2005/8/layout/list1"/>
    <dgm:cxn modelId="{034EF9EC-E924-CE41-923A-55852F277E48}" type="presParOf" srcId="{DE3D2F92-4110-45F1-9AB4-3C4585167FD5}" destId="{2C00748B-7535-4D38-BC0A-DFBD80F305F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0220CF-DB31-2649-8AE7-B1D5FDBE04D5}" type="doc">
      <dgm:prSet loTypeId="urn:microsoft.com/office/officeart/2008/layout/BendingPictureCaption" loCatId="list" qsTypeId="urn:microsoft.com/office/officeart/2005/8/quickstyle/simple4" qsCatId="simple" csTypeId="urn:microsoft.com/office/officeart/2005/8/colors/accent1_2" csCatId="accent1" phldr="1"/>
      <dgm:spPr/>
      <dgm:t>
        <a:bodyPr/>
        <a:lstStyle/>
        <a:p>
          <a:endParaRPr lang="en-US"/>
        </a:p>
      </dgm:t>
    </dgm:pt>
    <dgm:pt modelId="{08E0C9FD-7FFD-3548-8DBC-E565F552F636}">
      <dgm:prSet phldrT="[Text]" custT="1"/>
      <dgm:spPr/>
      <dgm:t>
        <a:bodyPr/>
        <a:lstStyle/>
        <a:p>
          <a:r>
            <a:rPr lang="en-US" sz="1800" dirty="0" smtClean="0">
              <a:latin typeface="Arial" charset="0"/>
              <a:cs typeface="Arial" charset="0"/>
            </a:rPr>
            <a:t>Shows a student's overall progress by showing a student's term-to-term growth</a:t>
          </a:r>
          <a:endParaRPr lang="en-US" sz="1800" dirty="0"/>
        </a:p>
      </dgm:t>
    </dgm:pt>
    <dgm:pt modelId="{203ED74C-E8C4-A642-9418-6175EC454DB7}" type="parTrans" cxnId="{ADFAA788-99D7-1242-BE93-BB0EF9087505}">
      <dgm:prSet/>
      <dgm:spPr/>
      <dgm:t>
        <a:bodyPr/>
        <a:lstStyle/>
        <a:p>
          <a:endParaRPr lang="en-US"/>
        </a:p>
      </dgm:t>
    </dgm:pt>
    <dgm:pt modelId="{A7A8D443-BF0A-F04A-8EC2-41E8AF120D6B}" type="sibTrans" cxnId="{ADFAA788-99D7-1242-BE93-BB0EF9087505}">
      <dgm:prSet/>
      <dgm:spPr/>
      <dgm:t>
        <a:bodyPr/>
        <a:lstStyle/>
        <a:p>
          <a:endParaRPr lang="en-US"/>
        </a:p>
      </dgm:t>
    </dgm:pt>
    <dgm:pt modelId="{62B51E7D-2C2A-0249-893E-A2462B5173CA}" type="pres">
      <dgm:prSet presAssocID="{D70220CF-DB31-2649-8AE7-B1D5FDBE04D5}" presName="diagram" presStyleCnt="0">
        <dgm:presLayoutVars>
          <dgm:dir/>
        </dgm:presLayoutVars>
      </dgm:prSet>
      <dgm:spPr/>
      <dgm:t>
        <a:bodyPr/>
        <a:lstStyle/>
        <a:p>
          <a:endParaRPr lang="en-US"/>
        </a:p>
      </dgm:t>
    </dgm:pt>
    <dgm:pt modelId="{8A8E0B23-7FA4-A848-8FC7-8AB53E84A1C0}" type="pres">
      <dgm:prSet presAssocID="{08E0C9FD-7FFD-3548-8DBC-E565F552F636}" presName="composite" presStyleCnt="0"/>
      <dgm:spPr/>
    </dgm:pt>
    <dgm:pt modelId="{6AE394B6-EB0D-154E-B1C7-4D3927D3D4D6}" type="pres">
      <dgm:prSet presAssocID="{08E0C9FD-7FFD-3548-8DBC-E565F552F636}"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dgm:spPr>
    </dgm:pt>
    <dgm:pt modelId="{E7BE85F2-6296-C14C-9247-22C013DE16C9}" type="pres">
      <dgm:prSet presAssocID="{08E0C9FD-7FFD-3548-8DBC-E565F552F636}" presName="Parent" presStyleLbl="node0" presStyleIdx="0" presStyleCnt="1" custScaleY="38126" custLinFactNeighborX="8792" custLinFactNeighborY="10171">
        <dgm:presLayoutVars>
          <dgm:bulletEnabled val="1"/>
        </dgm:presLayoutVars>
      </dgm:prSet>
      <dgm:spPr/>
      <dgm:t>
        <a:bodyPr/>
        <a:lstStyle/>
        <a:p>
          <a:endParaRPr lang="en-US"/>
        </a:p>
      </dgm:t>
    </dgm:pt>
  </dgm:ptLst>
  <dgm:cxnLst>
    <dgm:cxn modelId="{ADFAA788-99D7-1242-BE93-BB0EF9087505}" srcId="{D70220CF-DB31-2649-8AE7-B1D5FDBE04D5}" destId="{08E0C9FD-7FFD-3548-8DBC-E565F552F636}" srcOrd="0" destOrd="0" parTransId="{203ED74C-E8C4-A642-9418-6175EC454DB7}" sibTransId="{A7A8D443-BF0A-F04A-8EC2-41E8AF120D6B}"/>
    <dgm:cxn modelId="{25924331-E2D8-7C49-964E-541A0963CBE1}" type="presOf" srcId="{D70220CF-DB31-2649-8AE7-B1D5FDBE04D5}" destId="{62B51E7D-2C2A-0249-893E-A2462B5173CA}" srcOrd="0" destOrd="0" presId="urn:microsoft.com/office/officeart/2008/layout/BendingPictureCaption"/>
    <dgm:cxn modelId="{CD482E2D-04E4-1547-8683-D9A8D6C9BCA0}" type="presOf" srcId="{08E0C9FD-7FFD-3548-8DBC-E565F552F636}" destId="{E7BE85F2-6296-C14C-9247-22C013DE16C9}" srcOrd="0" destOrd="0" presId="urn:microsoft.com/office/officeart/2008/layout/BendingPictureCaption"/>
    <dgm:cxn modelId="{F36CCA27-456F-C64A-BA35-4BBFB187D6BB}" type="presParOf" srcId="{62B51E7D-2C2A-0249-893E-A2462B5173CA}" destId="{8A8E0B23-7FA4-A848-8FC7-8AB53E84A1C0}" srcOrd="0" destOrd="0" presId="urn:microsoft.com/office/officeart/2008/layout/BendingPictureCaption"/>
    <dgm:cxn modelId="{6E9EBD7D-7067-5547-95D1-12756A753C1E}" type="presParOf" srcId="{8A8E0B23-7FA4-A848-8FC7-8AB53E84A1C0}" destId="{6AE394B6-EB0D-154E-B1C7-4D3927D3D4D6}" srcOrd="0" destOrd="0" presId="urn:microsoft.com/office/officeart/2008/layout/BendingPictureCaption"/>
    <dgm:cxn modelId="{8F27B4E1-3995-324B-9712-55B59A718A4C}" type="presParOf" srcId="{8A8E0B23-7FA4-A848-8FC7-8AB53E84A1C0}" destId="{E7BE85F2-6296-C14C-9247-22C013DE16C9}"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0722B-12E4-42E3-96D3-D143F0DCCEB6}">
      <dsp:nvSpPr>
        <dsp:cNvPr id="0" name=""/>
        <dsp:cNvSpPr/>
      </dsp:nvSpPr>
      <dsp:spPr>
        <a:xfrm>
          <a:off x="1116" y="0"/>
          <a:ext cx="2902148" cy="38704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GROWTH</a:t>
          </a:r>
          <a:endParaRPr lang="en-US" sz="2200" b="1" kern="1200" dirty="0"/>
        </a:p>
      </dsp:txBody>
      <dsp:txXfrm>
        <a:off x="1116" y="0"/>
        <a:ext cx="2902148" cy="1161130"/>
      </dsp:txXfrm>
    </dsp:sp>
    <dsp:sp modelId="{85BB5F35-379F-4162-B7AA-9E42860469DB}">
      <dsp:nvSpPr>
        <dsp:cNvPr id="0" name=""/>
        <dsp:cNvSpPr/>
      </dsp:nvSpPr>
      <dsp:spPr>
        <a:xfrm>
          <a:off x="291331" y="914922"/>
          <a:ext cx="2321718" cy="7860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t>“How much did Keala grow between Fall and Fall?”</a:t>
          </a:r>
          <a:endParaRPr lang="en-US" sz="1800" kern="1200" dirty="0"/>
        </a:p>
      </dsp:txBody>
      <dsp:txXfrm>
        <a:off x="314353" y="937944"/>
        <a:ext cx="2275674" cy="739974"/>
      </dsp:txXfrm>
    </dsp:sp>
    <dsp:sp modelId="{D93A3C3D-A690-4925-88A5-6741C66A7E0F}">
      <dsp:nvSpPr>
        <dsp:cNvPr id="0" name=""/>
        <dsp:cNvSpPr/>
      </dsp:nvSpPr>
      <dsp:spPr>
        <a:xfrm>
          <a:off x="291331" y="1979584"/>
          <a:ext cx="2321718" cy="16610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t>Uses RITs to show how much a student grew from one testing point to another.</a:t>
          </a:r>
          <a:endParaRPr lang="en-US" sz="1800" kern="1200" dirty="0"/>
        </a:p>
      </dsp:txBody>
      <dsp:txXfrm>
        <a:off x="339980" y="2028233"/>
        <a:ext cx="2224420" cy="1563717"/>
      </dsp:txXfrm>
    </dsp:sp>
    <dsp:sp modelId="{AFF4DF79-2FA5-464D-9546-2BE5D28A39A2}">
      <dsp:nvSpPr>
        <dsp:cNvPr id="0" name=""/>
        <dsp:cNvSpPr/>
      </dsp:nvSpPr>
      <dsp:spPr>
        <a:xfrm>
          <a:off x="3120925" y="0"/>
          <a:ext cx="2902148" cy="3870434"/>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NORM-REFERENCED</a:t>
          </a:r>
          <a:endParaRPr lang="en-US" sz="2200" b="1" kern="1200" dirty="0"/>
        </a:p>
      </dsp:txBody>
      <dsp:txXfrm>
        <a:off x="3120925" y="0"/>
        <a:ext cx="2902148" cy="1161130"/>
      </dsp:txXfrm>
    </dsp:sp>
    <dsp:sp modelId="{CF1770B6-14C8-47B0-82C8-2D6EFFA438A9}">
      <dsp:nvSpPr>
        <dsp:cNvPr id="0" name=""/>
        <dsp:cNvSpPr/>
      </dsp:nvSpPr>
      <dsp:spPr>
        <a:xfrm>
          <a:off x="3261749" y="852989"/>
          <a:ext cx="2634848" cy="1186172"/>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t>“How did Keala perform relative to other students who took the test?”</a:t>
          </a:r>
          <a:endParaRPr lang="en-US" sz="1800" kern="1200" dirty="0"/>
        </a:p>
      </dsp:txBody>
      <dsp:txXfrm>
        <a:off x="3296491" y="887731"/>
        <a:ext cx="2565364" cy="1116688"/>
      </dsp:txXfrm>
    </dsp:sp>
    <dsp:sp modelId="{7FE6E39C-1831-4F5F-93D8-4F9BEA75A7C8}">
      <dsp:nvSpPr>
        <dsp:cNvPr id="0" name=""/>
        <dsp:cNvSpPr/>
      </dsp:nvSpPr>
      <dsp:spPr>
        <a:xfrm>
          <a:off x="3200398" y="2295348"/>
          <a:ext cx="2743203" cy="1319004"/>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t>Provides growth targets, based on how other students in the same grade level and starting RIT grew.</a:t>
          </a:r>
          <a:endParaRPr lang="en-US" sz="1800" kern="1200" dirty="0"/>
        </a:p>
      </dsp:txBody>
      <dsp:txXfrm>
        <a:off x="3239030" y="2333980"/>
        <a:ext cx="2665939" cy="1241740"/>
      </dsp:txXfrm>
    </dsp:sp>
    <dsp:sp modelId="{2FA7E56F-12AB-4C6E-828D-A6C5F8D12249}">
      <dsp:nvSpPr>
        <dsp:cNvPr id="0" name=""/>
        <dsp:cNvSpPr/>
      </dsp:nvSpPr>
      <dsp:spPr>
        <a:xfrm>
          <a:off x="6240735" y="0"/>
          <a:ext cx="2902148" cy="3870434"/>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CRITERION-BASED</a:t>
          </a:r>
          <a:endParaRPr lang="en-US" sz="2200" b="1" kern="1200" dirty="0"/>
        </a:p>
      </dsp:txBody>
      <dsp:txXfrm>
        <a:off x="6240735" y="0"/>
        <a:ext cx="2902148" cy="1161130"/>
      </dsp:txXfrm>
    </dsp:sp>
    <dsp:sp modelId="{C279C66E-7C84-43C4-A20F-AF1FD1062A6A}">
      <dsp:nvSpPr>
        <dsp:cNvPr id="0" name=""/>
        <dsp:cNvSpPr/>
      </dsp:nvSpPr>
      <dsp:spPr>
        <a:xfrm>
          <a:off x="6530950" y="915738"/>
          <a:ext cx="2321718" cy="768616"/>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t>“Did Keala perform well enough to be considered proficient?”</a:t>
          </a:r>
          <a:endParaRPr lang="en-US" sz="1800" kern="1200" dirty="0"/>
        </a:p>
      </dsp:txBody>
      <dsp:txXfrm>
        <a:off x="6553462" y="938250"/>
        <a:ext cx="2276694" cy="723592"/>
      </dsp:txXfrm>
    </dsp:sp>
    <dsp:sp modelId="{7EE8042C-4F31-4D7D-A261-528EE0F7E8B6}">
      <dsp:nvSpPr>
        <dsp:cNvPr id="0" name=""/>
        <dsp:cNvSpPr/>
      </dsp:nvSpPr>
      <dsp:spPr>
        <a:xfrm>
          <a:off x="6530950" y="1980333"/>
          <a:ext cx="2321718" cy="1658316"/>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t>Aligns to standards and, through Learning Continuum, tells skills and concepts mastered, and what is ready to learn.</a:t>
          </a:r>
          <a:endParaRPr lang="en-US" sz="1800" kern="1200" dirty="0"/>
        </a:p>
      </dsp:txBody>
      <dsp:txXfrm>
        <a:off x="6579520" y="2028903"/>
        <a:ext cx="2224578" cy="1561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AC947-ABA1-4283-8CF0-200E94DD876B}">
      <dsp:nvSpPr>
        <dsp:cNvPr id="0" name=""/>
        <dsp:cNvSpPr/>
      </dsp:nvSpPr>
      <dsp:spPr>
        <a:xfrm>
          <a:off x="0" y="593841"/>
          <a:ext cx="8229600" cy="831600"/>
        </a:xfrm>
        <a:prstGeom prst="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687324" rIns="638708" bIns="234696" numCol="1" spcCol="1270" anchor="t" anchorCtr="0">
          <a:noAutofit/>
        </a:bodyPr>
        <a:lstStyle/>
        <a:p>
          <a:pPr marL="285750" lvl="1" indent="-285750" algn="l" defTabSz="1466850">
            <a:lnSpc>
              <a:spcPct val="90000"/>
            </a:lnSpc>
            <a:spcBef>
              <a:spcPct val="0"/>
            </a:spcBef>
            <a:spcAft>
              <a:spcPct val="15000"/>
            </a:spcAft>
            <a:buChar char="••"/>
          </a:pPr>
          <a:endParaRPr lang="en-US" sz="3300" kern="1200" dirty="0"/>
        </a:p>
      </dsp:txBody>
      <dsp:txXfrm>
        <a:off x="0" y="593841"/>
        <a:ext cx="8229600" cy="831600"/>
      </dsp:txXfrm>
    </dsp:sp>
    <dsp:sp modelId="{0C0CD431-9F0E-459C-9F01-8F02379AD261}">
      <dsp:nvSpPr>
        <dsp:cNvPr id="0" name=""/>
        <dsp:cNvSpPr/>
      </dsp:nvSpPr>
      <dsp:spPr>
        <a:xfrm>
          <a:off x="411480" y="106761"/>
          <a:ext cx="5760720" cy="97416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466850">
            <a:lnSpc>
              <a:spcPct val="90000"/>
            </a:lnSpc>
            <a:spcBef>
              <a:spcPct val="0"/>
            </a:spcBef>
            <a:spcAft>
              <a:spcPct val="35000"/>
            </a:spcAft>
          </a:pPr>
          <a:r>
            <a:rPr lang="en-US" sz="3300" kern="1200" dirty="0" smtClean="0"/>
            <a:t>Success is defined individually</a:t>
          </a:r>
          <a:endParaRPr lang="en-US" sz="3300" kern="1200" dirty="0"/>
        </a:p>
      </dsp:txBody>
      <dsp:txXfrm>
        <a:off x="459035" y="154316"/>
        <a:ext cx="5665610" cy="879050"/>
      </dsp:txXfrm>
    </dsp:sp>
    <dsp:sp modelId="{B05D3B2C-5A29-4941-BC4D-7D84FA72D5DB}">
      <dsp:nvSpPr>
        <dsp:cNvPr id="0" name=""/>
        <dsp:cNvSpPr/>
      </dsp:nvSpPr>
      <dsp:spPr>
        <a:xfrm>
          <a:off x="0" y="2090721"/>
          <a:ext cx="8229600" cy="831600"/>
        </a:xfrm>
        <a:prstGeom prst="rect">
          <a:avLst/>
        </a:prstGeom>
        <a:solidFill>
          <a:schemeClr val="lt1">
            <a:alpha val="90000"/>
            <a:hueOff val="0"/>
            <a:satOff val="0"/>
            <a:lumOff val="0"/>
            <a:alphaOff val="0"/>
          </a:schemeClr>
        </a:solidFill>
        <a:ln w="25400" cap="flat" cmpd="sng" algn="ctr">
          <a:solidFill>
            <a:schemeClr val="accent1">
              <a:shade val="80000"/>
              <a:hueOff val="153123"/>
              <a:satOff val="-2196"/>
              <a:lumOff val="128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687324" rIns="638708" bIns="234696" numCol="1" spcCol="1270" anchor="t" anchorCtr="0">
          <a:noAutofit/>
        </a:bodyPr>
        <a:lstStyle/>
        <a:p>
          <a:pPr marL="285750" lvl="1" indent="-285750" algn="l" defTabSz="1466850">
            <a:lnSpc>
              <a:spcPct val="90000"/>
            </a:lnSpc>
            <a:spcBef>
              <a:spcPct val="0"/>
            </a:spcBef>
            <a:spcAft>
              <a:spcPct val="15000"/>
            </a:spcAft>
            <a:buChar char="••"/>
          </a:pPr>
          <a:endParaRPr lang="en-US" sz="3300" kern="1200" dirty="0"/>
        </a:p>
      </dsp:txBody>
      <dsp:txXfrm>
        <a:off x="0" y="2090721"/>
        <a:ext cx="8229600" cy="831600"/>
      </dsp:txXfrm>
    </dsp:sp>
    <dsp:sp modelId="{E45DD245-20EB-422F-9AC8-B08622B743F6}">
      <dsp:nvSpPr>
        <dsp:cNvPr id="0" name=""/>
        <dsp:cNvSpPr/>
      </dsp:nvSpPr>
      <dsp:spPr>
        <a:xfrm>
          <a:off x="411480" y="1603641"/>
          <a:ext cx="5760720" cy="974160"/>
        </a:xfrm>
        <a:prstGeom prst="roundRect">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466850">
            <a:lnSpc>
              <a:spcPct val="90000"/>
            </a:lnSpc>
            <a:spcBef>
              <a:spcPct val="0"/>
            </a:spcBef>
            <a:spcAft>
              <a:spcPct val="35000"/>
            </a:spcAft>
          </a:pPr>
          <a:r>
            <a:rPr lang="en-US" sz="3300" kern="1200" dirty="0" smtClean="0"/>
            <a:t>Every child can grow!</a:t>
          </a:r>
          <a:endParaRPr lang="en-US" sz="3300" kern="1200" dirty="0"/>
        </a:p>
      </dsp:txBody>
      <dsp:txXfrm>
        <a:off x="459035" y="1651196"/>
        <a:ext cx="5665610" cy="879050"/>
      </dsp:txXfrm>
    </dsp:sp>
    <dsp:sp modelId="{2C00748B-7535-4D38-BC0A-DFBD80F305F4}">
      <dsp:nvSpPr>
        <dsp:cNvPr id="0" name=""/>
        <dsp:cNvSpPr/>
      </dsp:nvSpPr>
      <dsp:spPr>
        <a:xfrm>
          <a:off x="0" y="3587601"/>
          <a:ext cx="8229600" cy="831600"/>
        </a:xfrm>
        <a:prstGeom prst="rect">
          <a:avLst/>
        </a:prstGeom>
        <a:solidFill>
          <a:schemeClr val="lt1">
            <a:alpha val="90000"/>
            <a:hueOff val="0"/>
            <a:satOff val="0"/>
            <a:lumOff val="0"/>
            <a:alphaOff val="0"/>
          </a:schemeClr>
        </a:solidFill>
        <a:ln w="25400" cap="flat" cmpd="sng" algn="ctr">
          <a:solidFill>
            <a:schemeClr val="accent1">
              <a:shade val="80000"/>
              <a:hueOff val="306247"/>
              <a:satOff val="-4392"/>
              <a:lumOff val="256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687324" rIns="638708" bIns="234696" numCol="1" spcCol="1270" anchor="t" anchorCtr="0">
          <a:noAutofit/>
        </a:bodyPr>
        <a:lstStyle/>
        <a:p>
          <a:pPr marL="285750" lvl="1" indent="-285750" algn="l" defTabSz="1466850">
            <a:lnSpc>
              <a:spcPct val="90000"/>
            </a:lnSpc>
            <a:spcBef>
              <a:spcPct val="0"/>
            </a:spcBef>
            <a:spcAft>
              <a:spcPct val="15000"/>
            </a:spcAft>
            <a:buChar char="••"/>
          </a:pPr>
          <a:endParaRPr lang="en-US" sz="3300" kern="1200" dirty="0"/>
        </a:p>
      </dsp:txBody>
      <dsp:txXfrm>
        <a:off x="0" y="3587601"/>
        <a:ext cx="8229600" cy="831600"/>
      </dsp:txXfrm>
    </dsp:sp>
    <dsp:sp modelId="{9EB2EA32-2C45-4F8C-9BE9-12C069A85C27}">
      <dsp:nvSpPr>
        <dsp:cNvPr id="0" name=""/>
        <dsp:cNvSpPr/>
      </dsp:nvSpPr>
      <dsp:spPr>
        <a:xfrm>
          <a:off x="411480" y="3100521"/>
          <a:ext cx="5760720" cy="974160"/>
        </a:xfrm>
        <a:prstGeom prst="roundRect">
          <a:avLst/>
        </a:prstGeom>
        <a:solidFill>
          <a:schemeClr val="accent1">
            <a:shade val="80000"/>
            <a:hueOff val="306247"/>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466850">
            <a:lnSpc>
              <a:spcPct val="90000"/>
            </a:lnSpc>
            <a:spcBef>
              <a:spcPct val="0"/>
            </a:spcBef>
            <a:spcAft>
              <a:spcPct val="35000"/>
            </a:spcAft>
          </a:pPr>
          <a:r>
            <a:rPr lang="en-US" sz="3300" kern="1200" dirty="0" smtClean="0"/>
            <a:t>Socioeconomics matter less</a:t>
          </a:r>
          <a:endParaRPr lang="en-US" sz="3300" kern="1200" dirty="0"/>
        </a:p>
      </dsp:txBody>
      <dsp:txXfrm>
        <a:off x="459035" y="3148076"/>
        <a:ext cx="5665610"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BFFEE-965D-4B15-AC32-7AA48784A2A1}" type="datetimeFigureOut">
              <a:rPr lang="en-US" smtClean="0"/>
              <a:pPr/>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18ED00-676B-4CDA-9EEB-0A53C0C53C37}" type="slidenum">
              <a:rPr lang="en-US" smtClean="0"/>
              <a:pPr/>
              <a:t>‹#›</a:t>
            </a:fld>
            <a:endParaRPr lang="en-US"/>
          </a:p>
        </p:txBody>
      </p:sp>
    </p:spTree>
    <p:extLst>
      <p:ext uri="{BB962C8B-B14F-4D97-AF65-F5344CB8AC3E}">
        <p14:creationId xmlns:p14="http://schemas.microsoft.com/office/powerpoint/2010/main" val="3172516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Aloha,</a:t>
            </a:r>
          </a:p>
          <a:p>
            <a:endParaRPr lang="en-US" dirty="0" smtClean="0"/>
          </a:p>
          <a:p>
            <a:r>
              <a:rPr lang="en-US" dirty="0" smtClean="0"/>
              <a:t>My</a:t>
            </a:r>
            <a:r>
              <a:rPr lang="en-US" baseline="0" dirty="0" smtClean="0"/>
              <a:t> name is Brandy Ann Sato, your Director of K-12 Curriculum, Instruction, and Assessment at the </a:t>
            </a:r>
            <a:r>
              <a:rPr lang="en-US" baseline="0" dirty="0" err="1" smtClean="0"/>
              <a:t>Kapalama</a:t>
            </a:r>
            <a:r>
              <a:rPr lang="en-US" baseline="0" dirty="0" smtClean="0"/>
              <a:t> Campus of Kamehameha Schools.  I am here to share with you an overview of an assessment that was administered in October 2013 and 2014 to 9</a:t>
            </a:r>
            <a:r>
              <a:rPr lang="en-US" baseline="30000" dirty="0" smtClean="0"/>
              <a:t>th</a:t>
            </a:r>
            <a:r>
              <a:rPr lang="en-US" baseline="0" dirty="0" smtClean="0"/>
              <a:t> Grade students, the Northwest Evaluation Association Measures of Academic Progress, or MAP.  </a:t>
            </a:r>
          </a:p>
          <a:p>
            <a:endParaRPr lang="en-US" baseline="0" dirty="0" smtClean="0"/>
          </a:p>
          <a:p>
            <a:r>
              <a:rPr lang="en-US" baseline="0" dirty="0" smtClean="0"/>
              <a:t>Today’s brief 5-7-minute presentation is divided into 3 short parts.</a:t>
            </a:r>
          </a:p>
          <a:p>
            <a:endParaRPr lang="en-US" baseline="0" dirty="0" smtClean="0"/>
          </a:p>
          <a:p>
            <a:r>
              <a:rPr lang="en-US" baseline="0" dirty="0" smtClean="0"/>
              <a:t>(1.) About NWEA MAP</a:t>
            </a:r>
          </a:p>
          <a:p>
            <a:r>
              <a:rPr lang="en-US" baseline="0" dirty="0" smtClean="0"/>
              <a:t>(2.) About Scores</a:t>
            </a:r>
          </a:p>
          <a:p>
            <a:r>
              <a:rPr lang="en-US" baseline="0" dirty="0" smtClean="0"/>
              <a:t>(3.) Student Report</a:t>
            </a:r>
          </a:p>
          <a:p>
            <a:endParaRPr lang="en-US" baseline="0" dirty="0" smtClean="0"/>
          </a:p>
          <a:p>
            <a:r>
              <a:rPr lang="en-US" baseline="0" dirty="0" smtClean="0"/>
              <a:t>Let’s begin.</a:t>
            </a:r>
          </a:p>
          <a:p>
            <a:endParaRPr lang="en-US" dirty="0" smtClean="0"/>
          </a:p>
        </p:txBody>
      </p:sp>
      <p:sp>
        <p:nvSpPr>
          <p:cNvPr id="4" name="Slide Number Placeholder 3"/>
          <p:cNvSpPr>
            <a:spLocks noGrp="1"/>
          </p:cNvSpPr>
          <p:nvPr>
            <p:ph type="sldNum" sz="quarter" idx="10"/>
          </p:nvPr>
        </p:nvSpPr>
        <p:spPr/>
        <p:txBody>
          <a:bodyPr/>
          <a:lstStyle/>
          <a:p>
            <a:fld id="{A318ED00-676B-4CDA-9EEB-0A53C0C53C3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a:t>
            </a:r>
            <a:r>
              <a:rPr lang="en-US" baseline="0" dirty="0" smtClean="0"/>
              <a:t> 1, we’ll look closer at MAP.</a:t>
            </a:r>
          </a:p>
          <a:p>
            <a:endParaRPr lang="en-US" baseline="0" dirty="0" smtClean="0"/>
          </a:p>
          <a:p>
            <a:r>
              <a:rPr lang="en-US" baseline="0" dirty="0" smtClean="0"/>
              <a:t>At KES and KMS, we use MAP as one assessment alongside other classroom based assessments to truly understand student learning and growth.  For KES and KHS, It will be administered just in the Fall Semester to provide a “snapshot” of students’ knowledge and skills at a moment in time.  KMS administers both in the Fall and in the Spring.  Please understand this assessment as one data point among many data points that help us best work with our students throughout the year.   </a:t>
            </a:r>
            <a:endParaRPr lang="en-US" dirty="0"/>
          </a:p>
        </p:txBody>
      </p:sp>
      <p:sp>
        <p:nvSpPr>
          <p:cNvPr id="4" name="Slide Number Placeholder 3"/>
          <p:cNvSpPr>
            <a:spLocks noGrp="1"/>
          </p:cNvSpPr>
          <p:nvPr>
            <p:ph type="sldNum" sz="quarter" idx="10"/>
          </p:nvPr>
        </p:nvSpPr>
        <p:spPr/>
        <p:txBody>
          <a:bodyPr/>
          <a:lstStyle/>
          <a:p>
            <a:fld id="{A318ED00-676B-4CDA-9EEB-0A53C0C53C37}" type="slidenum">
              <a:rPr lang="en-US" smtClean="0"/>
              <a:pPr/>
              <a:t>2</a:t>
            </a:fld>
            <a:endParaRPr lang="en-US"/>
          </a:p>
        </p:txBody>
      </p:sp>
    </p:spTree>
    <p:extLst>
      <p:ext uri="{BB962C8B-B14F-4D97-AF65-F5344CB8AC3E}">
        <p14:creationId xmlns:p14="http://schemas.microsoft.com/office/powerpoint/2010/main" val="272576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smtClean="0"/>
              <a:t>There are four major</a:t>
            </a:r>
            <a:r>
              <a:rPr lang="en-US" b="0" baseline="0" dirty="0" smtClean="0"/>
              <a:t> strengths to the MAP assessment:</a:t>
            </a:r>
            <a:endParaRPr lang="en-US" b="0" dirty="0" smtClean="0"/>
          </a:p>
          <a:p>
            <a:pPr lvl="0"/>
            <a:endParaRPr lang="en-US" b="0" dirty="0" smtClean="0"/>
          </a:p>
          <a:p>
            <a:pPr lvl="0"/>
            <a:r>
              <a:rPr lang="en-US" b="0" dirty="0" smtClean="0"/>
              <a:t>(1.) Grade independent</a:t>
            </a:r>
          </a:p>
          <a:p>
            <a:pPr lvl="0"/>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allows us to get specific information on what</a:t>
            </a:r>
            <a:r>
              <a:rPr lang="en-US" sz="1200" baseline="0" dirty="0" smtClean="0"/>
              <a:t> our students knows, especially those who are above or below grade level.  This kind of information would be limited by a test that was bound by a proscribed grade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lvl="0"/>
            <a:r>
              <a:rPr lang="en-US" b="0" dirty="0" smtClean="0"/>
              <a:t>(2.</a:t>
            </a:r>
            <a:r>
              <a:rPr lang="en-US" b="0" baseline="0" dirty="0" smtClean="0"/>
              <a:t>) Adaptive</a:t>
            </a:r>
          </a:p>
          <a:p>
            <a:pPr lvl="0"/>
            <a:endParaRPr lang="en-US" sz="1000" b="0" baseline="0" dirty="0" smtClean="0"/>
          </a:p>
          <a:p>
            <a:pPr lvl="0"/>
            <a:r>
              <a:rPr lang="en-US" sz="1000" baseline="0" dirty="0" smtClean="0"/>
              <a:t>The MAP is a web-based, online assessment.  If your student answers a question correctly, a harder question will follow.  If your student answers incorrectly, an easier question will follow.  Other assessments show how many students are at, above, and below grade level.  MAP is able to show how much above, below, and at grade level.  A variety of reports and instructional materials are readily available for teachers to supplement how they work with students.</a:t>
            </a:r>
          </a:p>
          <a:p>
            <a:pPr lvl="0"/>
            <a:endParaRPr lang="en-US" b="0" dirty="0" smtClean="0"/>
          </a:p>
          <a:p>
            <a:pPr lvl="0"/>
            <a:r>
              <a:rPr lang="en-US" b="0" dirty="0" smtClean="0"/>
              <a:t>(3.) Aligned to standards,</a:t>
            </a:r>
            <a:r>
              <a:rPr lang="en-US" b="0" baseline="0" dirty="0" smtClean="0"/>
              <a:t> concepts, and skills</a:t>
            </a:r>
          </a:p>
          <a:p>
            <a:pPr lvl="0"/>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assessment </a:t>
            </a:r>
            <a:r>
              <a:rPr lang="en-US" sz="1200" baseline="0" dirty="0" smtClean="0"/>
              <a:t>ties to a set of performance standards.  MAP currently aligns with </a:t>
            </a:r>
            <a:r>
              <a:rPr lang="en-US" sz="1200" dirty="0" smtClean="0"/>
              <a:t>Common Core state standards</a:t>
            </a:r>
            <a:r>
              <a:rPr lang="en-US" sz="1200" baseline="0" dirty="0" smtClean="0"/>
              <a:t>.</a:t>
            </a:r>
            <a:endParaRPr lang="en-US" sz="1200" dirty="0" smtClean="0"/>
          </a:p>
          <a:p>
            <a:pPr lvl="0"/>
            <a:endParaRPr lang="en-US" dirty="0" smtClean="0"/>
          </a:p>
          <a:p>
            <a:pPr lvl="0"/>
            <a:r>
              <a:rPr lang="en-US" dirty="0" smtClean="0"/>
              <a:t>(4.) Growth-focused</a:t>
            </a:r>
          </a:p>
          <a:p>
            <a:pPr lvl="0"/>
            <a:endParaRPr lang="en-US" dirty="0" smtClean="0"/>
          </a:p>
          <a:p>
            <a:pPr lvl="0"/>
            <a:r>
              <a:rPr lang="en-US" sz="1200" baseline="0" dirty="0" smtClean="0"/>
              <a:t>Results focus on your students’ learning and provide information on how much your students learn and how that compares to other students’ growth in the same subject.  We will discuss this further when we discuss scores.  </a:t>
            </a:r>
            <a:r>
              <a:rPr lang="en-US" dirty="0" smtClean="0"/>
              <a:t>Through the learning</a:t>
            </a:r>
            <a:r>
              <a:rPr lang="en-US" baseline="0" dirty="0" smtClean="0"/>
              <a:t> continuum</a:t>
            </a:r>
            <a:r>
              <a:rPr lang="en-US" dirty="0" smtClean="0"/>
              <a:t>, scores can tell you what content/skills your</a:t>
            </a:r>
            <a:r>
              <a:rPr lang="en-US" baseline="0" dirty="0" smtClean="0"/>
              <a:t> students</a:t>
            </a:r>
            <a:r>
              <a:rPr lang="en-US" dirty="0" smtClean="0"/>
              <a:t> have mastered over</a:t>
            </a:r>
            <a:r>
              <a:rPr lang="en-US" baseline="0" dirty="0" smtClean="0"/>
              <a:t> time</a:t>
            </a:r>
            <a:r>
              <a:rPr lang="en-US" dirty="0" smtClean="0"/>
              <a:t> and what they’re ready to learn next.</a:t>
            </a:r>
          </a:p>
          <a:p>
            <a:pPr lvl="0"/>
            <a:endParaRPr lang="en-US" b="0" dirty="0" smtClean="0"/>
          </a:p>
          <a:p>
            <a:pPr lvl="0"/>
            <a:endParaRPr lang="en-US" b="0" dirty="0" smtClean="0"/>
          </a:p>
          <a:p>
            <a:endParaRPr lang="en-US" dirty="0"/>
          </a:p>
        </p:txBody>
      </p:sp>
      <p:sp>
        <p:nvSpPr>
          <p:cNvPr id="4" name="Slide Number Placeholder 3"/>
          <p:cNvSpPr>
            <a:spLocks noGrp="1"/>
          </p:cNvSpPr>
          <p:nvPr>
            <p:ph type="sldNum" sz="quarter" idx="10"/>
          </p:nvPr>
        </p:nvSpPr>
        <p:spPr/>
        <p:txBody>
          <a:bodyPr/>
          <a:lstStyle/>
          <a:p>
            <a:fld id="{A318ED00-676B-4CDA-9EEB-0A53C0C53C37}" type="slidenum">
              <a:rPr lang="en-US" smtClean="0"/>
              <a:pPr/>
              <a:t>3</a:t>
            </a:fld>
            <a:endParaRPr lang="en-US"/>
          </a:p>
        </p:txBody>
      </p:sp>
    </p:spTree>
    <p:extLst>
      <p:ext uri="{BB962C8B-B14F-4D97-AF65-F5344CB8AC3E}">
        <p14:creationId xmlns:p14="http://schemas.microsoft.com/office/powerpoint/2010/main" val="2781178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2 focuses on understanding</a:t>
            </a:r>
            <a:r>
              <a:rPr lang="en-US" baseline="0" dirty="0" smtClean="0"/>
              <a:t> the different ways we can understand your students’ knowledge and skills.</a:t>
            </a:r>
            <a:endParaRPr lang="en-US" dirty="0"/>
          </a:p>
        </p:txBody>
      </p:sp>
      <p:sp>
        <p:nvSpPr>
          <p:cNvPr id="4" name="Slide Number Placeholder 3"/>
          <p:cNvSpPr>
            <a:spLocks noGrp="1"/>
          </p:cNvSpPr>
          <p:nvPr>
            <p:ph type="sldNum" sz="quarter" idx="10"/>
          </p:nvPr>
        </p:nvSpPr>
        <p:spPr/>
        <p:txBody>
          <a:bodyPr/>
          <a:lstStyle/>
          <a:p>
            <a:fld id="{A318ED00-676B-4CDA-9EEB-0A53C0C53C37}" type="slidenum">
              <a:rPr lang="en-US" smtClean="0"/>
              <a:pPr/>
              <a:t>4</a:t>
            </a:fld>
            <a:endParaRPr lang="en-US"/>
          </a:p>
        </p:txBody>
      </p:sp>
    </p:spTree>
    <p:extLst>
      <p:ext uri="{BB962C8B-B14F-4D97-AF65-F5344CB8AC3E}">
        <p14:creationId xmlns:p14="http://schemas.microsoft.com/office/powerpoint/2010/main" val="1058270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MAP allows us to understand your</a:t>
            </a:r>
            <a:r>
              <a:rPr lang="en-US" baseline="0" dirty="0" smtClean="0"/>
              <a:t> students’</a:t>
            </a:r>
            <a:r>
              <a:rPr lang="en-US" dirty="0" smtClean="0"/>
              <a:t> through different lens.  For our tri-campus purposes, we are looking at growth.  </a:t>
            </a:r>
          </a:p>
          <a:p>
            <a:endParaRPr lang="en-US" dirty="0" smtClean="0"/>
          </a:p>
          <a:p>
            <a:r>
              <a:rPr lang="en-US" dirty="0" smtClean="0"/>
              <a:t>Growth</a:t>
            </a:r>
          </a:p>
          <a:p>
            <a:endParaRPr lang="en-US" dirty="0" smtClean="0"/>
          </a:p>
          <a:p>
            <a:r>
              <a:rPr lang="en-US" dirty="0" smtClean="0"/>
              <a:t>So for example, the question we will ask is” how much did </a:t>
            </a:r>
            <a:r>
              <a:rPr lang="en-US" dirty="0" err="1" smtClean="0"/>
              <a:t>Keala</a:t>
            </a:r>
            <a:r>
              <a:rPr lang="en-US" dirty="0" smtClean="0"/>
              <a:t> grow between the Fall Semester of one year to the Fall Semester of the next year.  We use the measure</a:t>
            </a:r>
            <a:r>
              <a:rPr lang="en-US" baseline="0" dirty="0" smtClean="0"/>
              <a:t> </a:t>
            </a:r>
            <a:r>
              <a:rPr lang="en-US" dirty="0" smtClean="0"/>
              <a:t>RITs in order to answer this question.</a:t>
            </a:r>
            <a:r>
              <a:rPr lang="en-US" baseline="0" dirty="0" smtClean="0"/>
              <a:t>  RIT is short for a </a:t>
            </a:r>
            <a:r>
              <a:rPr lang="en-US" baseline="0" dirty="0" err="1" smtClean="0"/>
              <a:t>Rasch</a:t>
            </a:r>
            <a:r>
              <a:rPr lang="en-US" baseline="0" dirty="0" smtClean="0"/>
              <a:t> unit.  The RIT scores relate directly to a curriculum scale in each subject area.  It is an equal-interval scale, like feet or inches, so scores can be added together to calculate class or school averages.  RIT scores range from 100 to 300.  Students typically start at the 180 to 200 level in the grade 3 and progress to the 220 to 260 level by high school.  These RIT scores make it possible to follow a student’s growth from year to year.</a:t>
            </a:r>
          </a:p>
          <a:p>
            <a:endParaRPr lang="en-US" baseline="0" dirty="0" smtClean="0"/>
          </a:p>
          <a:p>
            <a:r>
              <a:rPr lang="en-US" baseline="0" dirty="0" smtClean="0"/>
              <a:t>Norm-Referenced</a:t>
            </a:r>
          </a:p>
          <a:p>
            <a:endParaRPr lang="en-US" baseline="0" dirty="0" smtClean="0"/>
          </a:p>
          <a:p>
            <a:r>
              <a:rPr lang="en-US" baseline="0" dirty="0" smtClean="0"/>
              <a:t>Growth measures are different than norm-referenced measures that ask, “How did </a:t>
            </a:r>
            <a:r>
              <a:rPr lang="en-US" baseline="0" dirty="0" err="1" smtClean="0"/>
              <a:t>Keala</a:t>
            </a:r>
            <a:r>
              <a:rPr lang="en-US" baseline="0" dirty="0" smtClean="0"/>
              <a:t> perform relative to other students who took the test?”  This provides us growth targets based on how other students in the same grade level and starting RIT grew.  </a:t>
            </a:r>
          </a:p>
          <a:p>
            <a:endParaRPr lang="en-US" baseline="0" dirty="0" smtClean="0"/>
          </a:p>
          <a:p>
            <a:r>
              <a:rPr lang="en-US" baseline="0" dirty="0" smtClean="0"/>
              <a:t>Criterion-referenced</a:t>
            </a:r>
          </a:p>
          <a:p>
            <a:endParaRPr lang="en-US" baseline="0" dirty="0" smtClean="0"/>
          </a:p>
          <a:p>
            <a:r>
              <a:rPr lang="en-US" baseline="0" dirty="0" smtClean="0"/>
              <a:t>Both growth and norm-referenced are different than criterion-referenced that asks, “Did </a:t>
            </a:r>
            <a:r>
              <a:rPr lang="en-US" baseline="0" dirty="0" err="1" smtClean="0"/>
              <a:t>Keala</a:t>
            </a:r>
            <a:r>
              <a:rPr lang="en-US" baseline="0" dirty="0" smtClean="0"/>
              <a:t> perform well enough to be considered proficient?”  Criterion-referenced measures align to standards.  MAP has an instructional resource for teachers called the Learning Continuum that tells what skills and concepts a student has mastered and what a student is ready to learn.  Many teachers use criterion-referenced measures through creating standards-based assessments in their classrooms.  </a:t>
            </a:r>
            <a:endParaRPr lang="en-US" dirty="0"/>
          </a:p>
        </p:txBody>
      </p:sp>
      <p:sp>
        <p:nvSpPr>
          <p:cNvPr id="4" name="Slide Number Placeholder 3"/>
          <p:cNvSpPr>
            <a:spLocks noGrp="1"/>
          </p:cNvSpPr>
          <p:nvPr>
            <p:ph type="sldNum" sz="quarter" idx="10"/>
          </p:nvPr>
        </p:nvSpPr>
        <p:spPr/>
        <p:txBody>
          <a:bodyPr/>
          <a:lstStyle/>
          <a:p>
            <a:fld id="{4EA51989-52CB-46FA-A803-DAEDE0BFCE6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Growth</a:t>
            </a:r>
            <a:r>
              <a:rPr lang="en-US" baseline="0" dirty="0" smtClean="0"/>
              <a:t> is such a key measure for looking at your students’ growth.</a:t>
            </a:r>
          </a:p>
          <a:p>
            <a:endParaRPr lang="en-US" baseline="0" dirty="0" smtClean="0"/>
          </a:p>
          <a:p>
            <a:r>
              <a:rPr lang="en-US" baseline="0" dirty="0" smtClean="0"/>
              <a:t>(1.) Success is defined individually</a:t>
            </a:r>
          </a:p>
          <a:p>
            <a:endParaRPr lang="en-US" baseline="0" dirty="0" smtClean="0"/>
          </a:p>
          <a:p>
            <a:pPr lvl="0"/>
            <a:r>
              <a:rPr lang="en-US" dirty="0" smtClean="0"/>
              <a:t>Growth means that your</a:t>
            </a:r>
            <a:r>
              <a:rPr lang="en-US" baseline="0" dirty="0" smtClean="0"/>
              <a:t> students’</a:t>
            </a:r>
            <a:r>
              <a:rPr lang="en-US" dirty="0" smtClean="0"/>
              <a:t> progress is assessed relative to his/her previous performance—rather than relative to some external norm group.</a:t>
            </a:r>
          </a:p>
          <a:p>
            <a:pPr lvl="0"/>
            <a:r>
              <a:rPr lang="en-US" dirty="0" smtClean="0"/>
              <a:t>The question of which norm group is most like us becomes moot.</a:t>
            </a:r>
          </a:p>
          <a:p>
            <a:endParaRPr lang="en-US" dirty="0" smtClean="0"/>
          </a:p>
          <a:p>
            <a:r>
              <a:rPr lang="en-US" dirty="0" smtClean="0"/>
              <a:t>(2.) Every child</a:t>
            </a:r>
            <a:r>
              <a:rPr lang="en-US" baseline="0" dirty="0" smtClean="0"/>
              <a:t> can grow</a:t>
            </a:r>
          </a:p>
          <a:p>
            <a:endParaRPr lang="en-US" baseline="0" dirty="0" smtClean="0"/>
          </a:p>
          <a:p>
            <a:pPr lvl="0"/>
            <a:r>
              <a:rPr lang="en-US" dirty="0" smtClean="0"/>
              <a:t>Not all students will perform at the 90</a:t>
            </a:r>
            <a:r>
              <a:rPr lang="en-US" baseline="30000" dirty="0" smtClean="0"/>
              <a:t>th</a:t>
            </a:r>
            <a:r>
              <a:rPr lang="en-US" dirty="0" smtClean="0"/>
              <a:t> percentile, but all students can and do grow! Measuring growth allows us to celebrate each student’s individual success.</a:t>
            </a:r>
            <a:r>
              <a:rPr lang="en-US" baseline="0" dirty="0" smtClean="0"/>
              <a:t>  </a:t>
            </a:r>
            <a:r>
              <a:rPr lang="en-US" dirty="0" smtClean="0"/>
              <a:t>“You may have higher scores, but I grew more than you did!”</a:t>
            </a:r>
          </a:p>
          <a:p>
            <a:pPr lvl="0"/>
            <a:endParaRPr lang="en-US" dirty="0" smtClean="0"/>
          </a:p>
          <a:p>
            <a:pPr lvl="0"/>
            <a:r>
              <a:rPr lang="en-US" dirty="0" smtClean="0"/>
              <a:t>(3.)</a:t>
            </a:r>
            <a:r>
              <a:rPr lang="en-US" baseline="0" dirty="0" smtClean="0"/>
              <a:t> Socioeconomics matter less</a:t>
            </a:r>
          </a:p>
          <a:p>
            <a:pPr lvl="0"/>
            <a:endParaRPr lang="en-US" baseline="0" dirty="0" smtClean="0"/>
          </a:p>
          <a:p>
            <a:pPr lvl="0"/>
            <a:r>
              <a:rPr lang="en-US" dirty="0" smtClean="0"/>
              <a:t>Because a</a:t>
            </a:r>
            <a:r>
              <a:rPr lang="en-US" baseline="0" dirty="0" smtClean="0"/>
              <a:t> students’</a:t>
            </a:r>
            <a:r>
              <a:rPr lang="en-US" dirty="0" smtClean="0"/>
              <a:t> success is defined individually (not by other students), growth is less influenced by demographic and socioeconomic factors.</a:t>
            </a:r>
            <a:endParaRPr lang="en-US" baseline="0"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A318ED00-676B-4CDA-9EEB-0A53C0C53C37}" type="slidenum">
              <a:rPr lang="en-US" smtClean="0"/>
              <a:pPr/>
              <a:t>6</a:t>
            </a:fld>
            <a:endParaRPr lang="en-US"/>
          </a:p>
        </p:txBody>
      </p:sp>
    </p:spTree>
    <p:extLst>
      <p:ext uri="{BB962C8B-B14F-4D97-AF65-F5344CB8AC3E}">
        <p14:creationId xmlns:p14="http://schemas.microsoft.com/office/powerpoint/2010/main" val="2621947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3 introduces you</a:t>
            </a:r>
            <a:r>
              <a:rPr lang="en-US" baseline="0" dirty="0" smtClean="0"/>
              <a:t> to a sample student progress report available in MAP.</a:t>
            </a:r>
            <a:endParaRPr lang="en-US" dirty="0"/>
          </a:p>
        </p:txBody>
      </p:sp>
      <p:sp>
        <p:nvSpPr>
          <p:cNvPr id="4" name="Slide Number Placeholder 3"/>
          <p:cNvSpPr>
            <a:spLocks noGrp="1"/>
          </p:cNvSpPr>
          <p:nvPr>
            <p:ph type="sldNum" sz="quarter" idx="10"/>
          </p:nvPr>
        </p:nvSpPr>
        <p:spPr/>
        <p:txBody>
          <a:bodyPr/>
          <a:lstStyle/>
          <a:p>
            <a:fld id="{A318ED00-676B-4CDA-9EEB-0A53C0C53C37}" type="slidenum">
              <a:rPr lang="en-US" smtClean="0"/>
              <a:pPr/>
              <a:t>7</a:t>
            </a:fld>
            <a:endParaRPr lang="en-US"/>
          </a:p>
        </p:txBody>
      </p:sp>
    </p:spTree>
    <p:extLst>
      <p:ext uri="{BB962C8B-B14F-4D97-AF65-F5344CB8AC3E}">
        <p14:creationId xmlns:p14="http://schemas.microsoft.com/office/powerpoint/2010/main" val="135975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numerous reports available in MAP that are useful for administrators, instructors, parents, and students.  The Student Progress Report is one of them.  This report shows overall progress from all past terms so as your student matriculated through KES to KMS to KHS, you will be able to see growth over time.  </a:t>
            </a:r>
          </a:p>
          <a:p>
            <a:endParaRPr lang="en-US" baseline="0" dirty="0" smtClean="0"/>
          </a:p>
          <a:p>
            <a:r>
              <a:rPr lang="en-US" baseline="0" dirty="0" smtClean="0"/>
              <a:t>It will include growth measures, like the RIT.</a:t>
            </a:r>
          </a:p>
          <a:p>
            <a:endParaRPr lang="en-US" baseline="0" dirty="0" smtClean="0"/>
          </a:p>
          <a:p>
            <a:r>
              <a:rPr lang="en-US" baseline="0" dirty="0" smtClean="0"/>
              <a:t>The percentile range, or the percentage of students who had a RIT score less than or equal to other students’ scores according to MAP norms study.      </a:t>
            </a:r>
          </a:p>
          <a:p>
            <a:endParaRPr lang="en-US" baseline="0" dirty="0" smtClean="0"/>
          </a:p>
          <a:p>
            <a:r>
              <a:rPr lang="en-US" baseline="0" dirty="0" smtClean="0"/>
              <a:t>The </a:t>
            </a:r>
            <a:r>
              <a:rPr lang="en-US" baseline="0" dirty="0" err="1" smtClean="0"/>
              <a:t>lexile</a:t>
            </a:r>
            <a:r>
              <a:rPr lang="en-US" baseline="0" dirty="0" smtClean="0"/>
              <a:t> range, that helps you identify reading material that is appropriate in difficulty for your students.  </a:t>
            </a:r>
          </a:p>
          <a:p>
            <a:endParaRPr lang="en-US" baseline="0" dirty="0" smtClean="0"/>
          </a:p>
          <a:p>
            <a:r>
              <a:rPr lang="en-US" baseline="0" dirty="0" smtClean="0"/>
              <a:t>Reports are mailed out to parents following the administration of the assessment.</a:t>
            </a:r>
          </a:p>
        </p:txBody>
      </p:sp>
      <p:sp>
        <p:nvSpPr>
          <p:cNvPr id="4" name="Slide Number Placeholder 3"/>
          <p:cNvSpPr>
            <a:spLocks noGrp="1"/>
          </p:cNvSpPr>
          <p:nvPr>
            <p:ph type="sldNum" sz="quarter" idx="10"/>
          </p:nvPr>
        </p:nvSpPr>
        <p:spPr/>
        <p:txBody>
          <a:bodyPr/>
          <a:lstStyle/>
          <a:p>
            <a:fld id="{A318ED00-676B-4CDA-9EEB-0A53C0C53C37}" type="slidenum">
              <a:rPr lang="en-US" smtClean="0"/>
              <a:pPr/>
              <a:t>8</a:t>
            </a:fld>
            <a:endParaRPr lang="en-US"/>
          </a:p>
        </p:txBody>
      </p:sp>
    </p:spTree>
    <p:extLst>
      <p:ext uri="{BB962C8B-B14F-4D97-AF65-F5344CB8AC3E}">
        <p14:creationId xmlns:p14="http://schemas.microsoft.com/office/powerpoint/2010/main" val="2931377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Mahalo</a:t>
            </a:r>
            <a:r>
              <a:rPr lang="en-US" dirty="0" smtClean="0"/>
              <a:t> </a:t>
            </a:r>
            <a:r>
              <a:rPr lang="en-US" dirty="0" err="1" smtClean="0"/>
              <a:t>nui</a:t>
            </a:r>
            <a:r>
              <a:rPr lang="en-US" dirty="0" smtClean="0"/>
              <a:t> </a:t>
            </a:r>
            <a:r>
              <a:rPr lang="en-US" dirty="0" err="1" smtClean="0"/>
              <a:t>loa</a:t>
            </a:r>
            <a:r>
              <a:rPr lang="en-US" dirty="0" smtClean="0"/>
              <a:t> for your time today to learn</a:t>
            </a:r>
            <a:r>
              <a:rPr lang="en-US" baseline="0" dirty="0" smtClean="0"/>
              <a:t> more about </a:t>
            </a:r>
            <a:r>
              <a:rPr lang="en-US" dirty="0" smtClean="0"/>
              <a:t>NWEA MAP.</a:t>
            </a:r>
          </a:p>
          <a:p>
            <a:endParaRPr lang="en-US" dirty="0" smtClean="0"/>
          </a:p>
          <a:p>
            <a:r>
              <a:rPr lang="en-US" sz="1200" b="0" dirty="0" smtClean="0"/>
              <a:t>A Training will be held in the near future for those interested in looking specifically at 9</a:t>
            </a:r>
            <a:r>
              <a:rPr lang="en-US" sz="1200" b="0" baseline="30000" dirty="0" smtClean="0"/>
              <a:t>th</a:t>
            </a:r>
            <a:r>
              <a:rPr lang="en-US" sz="1200" b="0" dirty="0" smtClean="0"/>
              <a:t> Grade data.  Targeted to teachers</a:t>
            </a:r>
            <a:r>
              <a:rPr lang="en-US" sz="1200" b="0" baseline="0" dirty="0" smtClean="0"/>
              <a:t> of 9</a:t>
            </a:r>
            <a:r>
              <a:rPr lang="en-US" sz="1200" b="0" baseline="30000" dirty="0" smtClean="0"/>
              <a:t>th</a:t>
            </a:r>
            <a:r>
              <a:rPr lang="en-US" sz="1200" b="0" baseline="0" dirty="0" smtClean="0"/>
              <a:t> Grade Students and Counselors who service 9</a:t>
            </a:r>
            <a:r>
              <a:rPr lang="en-US" sz="1200" b="0" baseline="30000" dirty="0" smtClean="0"/>
              <a:t>th</a:t>
            </a:r>
            <a:r>
              <a:rPr lang="en-US" sz="1200" b="0" baseline="0" dirty="0" smtClean="0"/>
              <a:t> Grade Students.  However, I do welcome others who would like to come to deepen their knowledge of this assessment and its results.</a:t>
            </a:r>
            <a:r>
              <a:rPr lang="en-US" sz="1200" b="0" dirty="0" smtClean="0"/>
              <a:t/>
            </a:r>
            <a:br>
              <a:rPr lang="en-US" sz="1200" b="0" dirty="0" smtClean="0"/>
            </a:br>
            <a:endParaRPr lang="en-US" sz="1200" b="0" dirty="0" smtClean="0"/>
          </a:p>
          <a:p>
            <a:r>
              <a:rPr lang="en-US" sz="1200" b="0" dirty="0" smtClean="0"/>
              <a:t>More</a:t>
            </a:r>
            <a:r>
              <a:rPr lang="en-US" sz="1200" b="0" baseline="0" dirty="0" smtClean="0"/>
              <a:t> information on this </a:t>
            </a:r>
            <a:r>
              <a:rPr lang="en-US" sz="1200" b="0" baseline="0" smtClean="0"/>
              <a:t>is forthcoming.</a:t>
            </a:r>
          </a:p>
          <a:p>
            <a:endParaRPr lang="en-US" b="0" dirty="0" smtClean="0"/>
          </a:p>
          <a:p>
            <a:r>
              <a:rPr lang="en-US" dirty="0" smtClean="0"/>
              <a:t>Today, I</a:t>
            </a:r>
            <a:r>
              <a:rPr lang="en-US" baseline="0" dirty="0" smtClean="0"/>
              <a:t> shared with you: </a:t>
            </a:r>
          </a:p>
          <a:p>
            <a:endParaRPr lang="en-US" baseline="0" dirty="0" smtClean="0"/>
          </a:p>
          <a:p>
            <a:r>
              <a:rPr lang="en-US" baseline="0" dirty="0" smtClean="0"/>
              <a:t>(1.) About NWEA MAP</a:t>
            </a:r>
          </a:p>
          <a:p>
            <a:r>
              <a:rPr lang="en-US" baseline="0" dirty="0" smtClean="0"/>
              <a:t>(2.) About Scores</a:t>
            </a:r>
          </a:p>
          <a:p>
            <a:r>
              <a:rPr lang="en-US" baseline="0" dirty="0" smtClean="0"/>
              <a:t>(3.) Student Report</a:t>
            </a:r>
          </a:p>
          <a:p>
            <a:endParaRPr lang="en-US" dirty="0" smtClean="0"/>
          </a:p>
          <a:p>
            <a:r>
              <a:rPr lang="en-US" dirty="0" smtClean="0"/>
              <a:t>Please do not hesitate to call me</a:t>
            </a:r>
            <a:r>
              <a:rPr lang="en-US" baseline="0" dirty="0" smtClean="0"/>
              <a:t> or email me.</a:t>
            </a:r>
          </a:p>
          <a:p>
            <a:endParaRPr lang="en-US" baseline="0" dirty="0" smtClean="0"/>
          </a:p>
          <a:p>
            <a:r>
              <a:rPr lang="en-US" baseline="0" dirty="0" smtClean="0"/>
              <a:t>Have a wonderful rest of the school year.</a:t>
            </a:r>
            <a:endParaRPr lang="en-US" dirty="0"/>
          </a:p>
        </p:txBody>
      </p:sp>
      <p:sp>
        <p:nvSpPr>
          <p:cNvPr id="4" name="Slide Number Placeholder 3"/>
          <p:cNvSpPr>
            <a:spLocks noGrp="1"/>
          </p:cNvSpPr>
          <p:nvPr>
            <p:ph type="sldNum" sz="quarter" idx="10"/>
          </p:nvPr>
        </p:nvSpPr>
        <p:spPr/>
        <p:txBody>
          <a:bodyPr/>
          <a:lstStyle/>
          <a:p>
            <a:fld id="{A318ED00-676B-4CDA-9EEB-0A53C0C53C3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6BD7EE-D7E5-4BF9-8489-02C2B279ABF8}" type="datetimeFigureOut">
              <a:rPr lang="en-US" smtClean="0"/>
              <a:pPr/>
              <a:t>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68838-BAFE-4E22-B982-8F0F0CC619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BD7EE-D7E5-4BF9-8489-02C2B279ABF8}" type="datetimeFigureOut">
              <a:rPr lang="en-US" smtClean="0"/>
              <a:pPr/>
              <a:t>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68838-BAFE-4E22-B982-8F0F0CC619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BD7EE-D7E5-4BF9-8489-02C2B279ABF8}" type="datetimeFigureOut">
              <a:rPr lang="en-US" smtClean="0"/>
              <a:pPr/>
              <a:t>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68838-BAFE-4E22-B982-8F0F0CC619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BD7EE-D7E5-4BF9-8489-02C2B279ABF8}" type="datetimeFigureOut">
              <a:rPr lang="en-US" smtClean="0"/>
              <a:pPr/>
              <a:t>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68838-BAFE-4E22-B982-8F0F0CC619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6BD7EE-D7E5-4BF9-8489-02C2B279ABF8}" type="datetimeFigureOut">
              <a:rPr lang="en-US" smtClean="0"/>
              <a:pPr/>
              <a:t>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68838-BAFE-4E22-B982-8F0F0CC619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6BD7EE-D7E5-4BF9-8489-02C2B279ABF8}" type="datetimeFigureOut">
              <a:rPr lang="en-US" smtClean="0"/>
              <a:pPr/>
              <a:t>2/24/15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68838-BAFE-4E22-B982-8F0F0CC619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6BD7EE-D7E5-4BF9-8489-02C2B279ABF8}" type="datetimeFigureOut">
              <a:rPr lang="en-US" smtClean="0"/>
              <a:pPr/>
              <a:t>2/24/15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68838-BAFE-4E22-B982-8F0F0CC619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6BD7EE-D7E5-4BF9-8489-02C2B279ABF8}" type="datetimeFigureOut">
              <a:rPr lang="en-US" smtClean="0"/>
              <a:pPr/>
              <a:t>2/24/15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68838-BAFE-4E22-B982-8F0F0CC619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BD7EE-D7E5-4BF9-8489-02C2B279ABF8}" type="datetimeFigureOut">
              <a:rPr lang="en-US" smtClean="0"/>
              <a:pPr/>
              <a:t>2/24/15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68838-BAFE-4E22-B982-8F0F0CC619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BD7EE-D7E5-4BF9-8489-02C2B279ABF8}" type="datetimeFigureOut">
              <a:rPr lang="en-US" smtClean="0"/>
              <a:pPr/>
              <a:t>2/24/15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68838-BAFE-4E22-B982-8F0F0CC619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BD7EE-D7E5-4BF9-8489-02C2B279ABF8}" type="datetimeFigureOut">
              <a:rPr lang="en-US" smtClean="0"/>
              <a:pPr/>
              <a:t>2/24/15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68838-BAFE-4E22-B982-8F0F0CC619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BD7EE-D7E5-4BF9-8489-02C2B279ABF8}" type="datetimeFigureOut">
              <a:rPr lang="en-US" smtClean="0"/>
              <a:pPr/>
              <a:t>2/24/15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68838-BAFE-4E22-B982-8F0F0CC619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jpeg"/><Relationship Id="rId5" Type="http://schemas.openxmlformats.org/officeDocument/2006/relationships/image" Target="../media/image5.wmf"/><Relationship Id="rId6" Type="http://schemas.openxmlformats.org/officeDocument/2006/relationships/image" Target="../media/image6.w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7.emf"/><Relationship Id="rId9" Type="http://schemas.openxmlformats.org/officeDocument/2006/relationships/image" Target="../media/image8.emf"/><Relationship Id="rId10"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9.emf"/><Relationship Id="rId9" Type="http://schemas.openxmlformats.org/officeDocument/2006/relationships/image" Target="../media/image10.emf"/><Relationship Id="rId10"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257800"/>
            <a:ext cx="6248400" cy="1295400"/>
          </a:xfrm>
        </p:spPr>
        <p:txBody>
          <a:bodyPr>
            <a:normAutofit fontScale="92500" lnSpcReduction="20000"/>
          </a:bodyPr>
          <a:lstStyle/>
          <a:p>
            <a:r>
              <a:rPr lang="en-US" sz="2800" dirty="0" err="1" smtClean="0"/>
              <a:t>Kapālama</a:t>
            </a:r>
            <a:r>
              <a:rPr lang="en-US" sz="2800" dirty="0" smtClean="0"/>
              <a:t> High School </a:t>
            </a:r>
          </a:p>
          <a:p>
            <a:r>
              <a:rPr lang="en-US" sz="2800" dirty="0" err="1" smtClean="0"/>
              <a:t>Kumu</a:t>
            </a:r>
            <a:r>
              <a:rPr lang="en-US" sz="2800" dirty="0" smtClean="0"/>
              <a:t> Presentation</a:t>
            </a:r>
          </a:p>
          <a:p>
            <a:r>
              <a:rPr lang="en-US" sz="2800" dirty="0" smtClean="0"/>
              <a:t>February 2015</a:t>
            </a:r>
            <a:endParaRPr lang="en-US" sz="2800" dirty="0"/>
          </a:p>
        </p:txBody>
      </p:sp>
      <p:sp>
        <p:nvSpPr>
          <p:cNvPr id="4" name="Rectangle 2"/>
          <p:cNvSpPr>
            <a:spLocks noGrp="1" noChangeArrowheads="1"/>
          </p:cNvSpPr>
          <p:nvPr>
            <p:ph type="ctrTitle"/>
          </p:nvPr>
        </p:nvSpPr>
        <p:spPr>
          <a:xfrm>
            <a:off x="685800" y="3657600"/>
            <a:ext cx="7772400" cy="1241425"/>
          </a:xfrm>
        </p:spPr>
        <p:txBody>
          <a:bodyPr>
            <a:noAutofit/>
          </a:bodyPr>
          <a:lstStyle/>
          <a:p>
            <a:pPr eaLnBrk="1" hangingPunct="1">
              <a:defRPr/>
            </a:pPr>
            <a:r>
              <a:rPr lang="en-US" b="1" dirty="0" smtClean="0"/>
              <a:t>Measures of Academic Progress</a:t>
            </a:r>
            <a:r>
              <a:rPr lang="en-US" b="1" baseline="30000" dirty="0" smtClean="0"/>
              <a:t>® </a:t>
            </a:r>
            <a:r>
              <a:rPr lang="en-US" b="1" dirty="0" smtClean="0"/>
              <a:t>(MAP</a:t>
            </a:r>
            <a:r>
              <a:rPr lang="en-US" b="1" baseline="30000" dirty="0" smtClean="0"/>
              <a:t>®</a:t>
            </a:r>
            <a:r>
              <a:rPr lang="en-US" b="1" dirty="0" smtClean="0"/>
              <a:t>)</a:t>
            </a:r>
          </a:p>
        </p:txBody>
      </p:sp>
      <p:sp>
        <p:nvSpPr>
          <p:cNvPr id="5" name="TextBox 4"/>
          <p:cNvSpPr txBox="1"/>
          <p:nvPr/>
        </p:nvSpPr>
        <p:spPr>
          <a:xfrm>
            <a:off x="1143000" y="762000"/>
            <a:ext cx="2819400" cy="369332"/>
          </a:xfrm>
          <a:prstGeom prst="rect">
            <a:avLst/>
          </a:prstGeom>
          <a:noFill/>
        </p:spPr>
        <p:txBody>
          <a:bodyPr wrap="square" rtlCol="0">
            <a:spAutoFit/>
          </a:bodyPr>
          <a:lstStyle/>
          <a:p>
            <a:endParaRPr lang="en-US" dirty="0"/>
          </a:p>
        </p:txBody>
      </p:sp>
      <p:pic>
        <p:nvPicPr>
          <p:cNvPr id="6" name="Picture 5"/>
          <p:cNvPicPr/>
          <p:nvPr/>
        </p:nvPicPr>
        <p:blipFill>
          <a:blip r:embed="rId3" cstate="print"/>
          <a:srcRect l="58013" t="19753" r="11859" b="58436"/>
          <a:stretch>
            <a:fillRect/>
          </a:stretch>
        </p:blipFill>
        <p:spPr bwMode="auto">
          <a:xfrm>
            <a:off x="914400" y="685800"/>
            <a:ext cx="3810000" cy="2514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pc="300" dirty="0" smtClean="0"/>
              <a:t>	Part 1: About NWEA MAP</a:t>
            </a:r>
            <a:endParaRPr lang="en-US" spc="300" dirty="0"/>
          </a:p>
        </p:txBody>
      </p:sp>
      <p:sp>
        <p:nvSpPr>
          <p:cNvPr id="4" name="Slide Number Placeholder 3"/>
          <p:cNvSpPr>
            <a:spLocks noGrp="1"/>
          </p:cNvSpPr>
          <p:nvPr>
            <p:ph type="sldNum" sz="quarter" idx="12"/>
          </p:nvPr>
        </p:nvSpPr>
        <p:spPr/>
        <p:txBody>
          <a:bodyPr/>
          <a:lstStyle/>
          <a:p>
            <a:fld id="{2DA8DC50-2F50-4223-B673-1F8D18F81E0A}" type="slidenum">
              <a:rPr lang="en-US" smtClean="0"/>
              <a:pPr/>
              <a:t>2</a:t>
            </a:fld>
            <a:endParaRPr lang="en-US"/>
          </a:p>
        </p:txBody>
      </p:sp>
      <p:pic>
        <p:nvPicPr>
          <p:cNvPr id="7" name="Picture 3"/>
          <p:cNvPicPr>
            <a:picLocks noChangeAspect="1" noChangeArrowheads="1"/>
          </p:cNvPicPr>
          <p:nvPr/>
        </p:nvPicPr>
        <p:blipFill>
          <a:blip r:embed="rId3"/>
          <a:srcRect/>
          <a:stretch>
            <a:fillRect/>
          </a:stretch>
        </p:blipFill>
        <p:spPr bwMode="auto">
          <a:xfrm>
            <a:off x="228600" y="3810000"/>
            <a:ext cx="1314450" cy="1371600"/>
          </a:xfrm>
          <a:prstGeom prst="rect">
            <a:avLst/>
          </a:prstGeom>
          <a:noFill/>
          <a:ln w="9525">
            <a:noFill/>
            <a:miter lim="800000"/>
            <a:headEnd/>
            <a:tailEnd/>
          </a:ln>
          <a:effectLst/>
        </p:spPr>
      </p:pic>
    </p:spTree>
    <p:extLst>
      <p:ext uri="{BB962C8B-B14F-4D97-AF65-F5344CB8AC3E}">
        <p14:creationId xmlns:p14="http://schemas.microsoft.com/office/powerpoint/2010/main" val="25407355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ln>
            <a:noFill/>
          </a:ln>
        </p:spPr>
        <p:style>
          <a:lnRef idx="2">
            <a:schemeClr val="accent3"/>
          </a:lnRef>
          <a:fillRef idx="1">
            <a:schemeClr val="lt1"/>
          </a:fillRef>
          <a:effectRef idx="0">
            <a:schemeClr val="accent3"/>
          </a:effectRef>
          <a:fontRef idx="minor">
            <a:schemeClr val="dk1"/>
          </a:fontRef>
        </p:style>
        <p:txBody>
          <a:bodyPr/>
          <a:lstStyle/>
          <a:p>
            <a:r>
              <a:rPr lang="en-US" b="1" dirty="0" smtClean="0"/>
              <a:t>MAP Strengths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3752245"/>
              </p:ext>
            </p:extLst>
          </p:nvPr>
        </p:nvGraphicFramePr>
        <p:xfrm>
          <a:off x="838200" y="1295399"/>
          <a:ext cx="7543800" cy="4631448"/>
        </p:xfrm>
        <a:graphic>
          <a:graphicData uri="http://schemas.openxmlformats.org/drawingml/2006/table">
            <a:tbl>
              <a:tblPr firstRow="1" bandRow="1">
                <a:tableStyleId>{69C7853C-536D-4A76-A0AE-DD22124D55A5}</a:tableStyleId>
              </a:tblPr>
              <a:tblGrid>
                <a:gridCol w="2133600"/>
                <a:gridCol w="5410200"/>
              </a:tblGrid>
              <a:tr h="362888">
                <a:tc>
                  <a:txBody>
                    <a:bodyPr/>
                    <a:lstStyle/>
                    <a:p>
                      <a:r>
                        <a:rPr lang="en-US" dirty="0" smtClean="0"/>
                        <a:t>Element of MAP</a:t>
                      </a:r>
                      <a:endParaRPr lang="en-US" dirty="0"/>
                    </a:p>
                  </a:txBody>
                  <a:tcPr/>
                </a:tc>
                <a:tc>
                  <a:txBody>
                    <a:bodyPr/>
                    <a:lstStyle/>
                    <a:p>
                      <a:r>
                        <a:rPr lang="en-US" dirty="0" smtClean="0"/>
                        <a:t>Why</a:t>
                      </a:r>
                      <a:r>
                        <a:rPr lang="en-US" baseline="0" dirty="0" smtClean="0"/>
                        <a:t> it’s helpful</a:t>
                      </a:r>
                      <a:endParaRPr lang="en-US" dirty="0"/>
                    </a:p>
                  </a:txBody>
                  <a:tcPr/>
                </a:tc>
              </a:tr>
              <a:tr h="1058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Grade-independent</a:t>
                      </a:r>
                    </a:p>
                  </a:txBody>
                  <a:tcPr/>
                </a:tc>
                <a:tc>
                  <a:txBody>
                    <a:bodyPr/>
                    <a:lstStyle/>
                    <a:p>
                      <a:pPr>
                        <a:buFont typeface="Arial" pitchFamily="34" charset="0"/>
                        <a:buChar char="•"/>
                      </a:pPr>
                      <a:r>
                        <a:rPr lang="en-US" sz="1800" dirty="0" smtClean="0"/>
                        <a:t> This allows us to get specific information on what</a:t>
                      </a:r>
                      <a:r>
                        <a:rPr lang="en-US" sz="1800" baseline="0" dirty="0" smtClean="0"/>
                        <a:t> students know, especially those who are above (or below) grade level</a:t>
                      </a:r>
                      <a:endParaRPr lang="en-US" sz="1800" dirty="0"/>
                    </a:p>
                  </a:txBody>
                  <a:tcPr/>
                </a:tc>
              </a:tr>
              <a:tr h="1058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Adaptive</a:t>
                      </a:r>
                    </a:p>
                  </a:txBody>
                  <a:tcPr/>
                </a:tc>
                <a:tc>
                  <a:txBody>
                    <a:bodyPr/>
                    <a:lstStyle/>
                    <a:p>
                      <a:pPr>
                        <a:buFont typeface="Arial" pitchFamily="34" charset="0"/>
                        <a:buChar char="•"/>
                      </a:pPr>
                      <a:r>
                        <a:rPr lang="en-US" sz="1800" baseline="0" dirty="0" smtClean="0"/>
                        <a:t> When students answer correctly, they receive harder questions; when they answer incorrectly, they receive easier questions</a:t>
                      </a:r>
                      <a:endParaRPr lang="en-US" sz="1800" dirty="0"/>
                    </a:p>
                  </a:txBody>
                  <a:tcPr/>
                </a:tc>
              </a:tr>
              <a:tr h="12344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Standards-based</a:t>
                      </a:r>
                    </a:p>
                    <a:p>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 The test </a:t>
                      </a:r>
                      <a:r>
                        <a:rPr lang="en-US" sz="1800" baseline="0" dirty="0" smtClean="0"/>
                        <a:t>ties to a set of performance standards (MAP currently aligns with </a:t>
                      </a:r>
                      <a:r>
                        <a:rPr lang="en-US" sz="1800" dirty="0" smtClean="0"/>
                        <a:t>Common Core state standards)</a:t>
                      </a:r>
                    </a:p>
                  </a:txBody>
                  <a:tcPr/>
                </a:tc>
              </a:tr>
              <a:tr h="883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Growth-focused</a:t>
                      </a:r>
                    </a:p>
                    <a:p>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 Results focus on student learning and provide information on how much a student learns and how that compares to others’ growth in the same subject</a:t>
                      </a:r>
                    </a:p>
                  </a:txBody>
                  <a:tcPr/>
                </a:tc>
              </a:tr>
            </a:tbl>
          </a:graphicData>
        </a:graphic>
      </p:graphicFrame>
      <p:pic>
        <p:nvPicPr>
          <p:cNvPr id="5" name="Picture 3" descr="C:\Documents and Settings\namills\Local Settings\Temporary Internet Files\Content.IE5\L377WQ4O\MCBD06674_0000[1].wmf"/>
          <p:cNvPicPr>
            <a:picLocks noChangeAspect="1" noChangeArrowheads="1"/>
          </p:cNvPicPr>
          <p:nvPr/>
        </p:nvPicPr>
        <p:blipFill>
          <a:blip r:embed="rId3" cstate="print"/>
          <a:srcRect/>
          <a:stretch>
            <a:fillRect/>
          </a:stretch>
        </p:blipFill>
        <p:spPr bwMode="auto">
          <a:xfrm>
            <a:off x="2209800" y="3124200"/>
            <a:ext cx="661988" cy="658813"/>
          </a:xfrm>
          <a:prstGeom prst="rect">
            <a:avLst/>
          </a:prstGeom>
          <a:noFill/>
          <a:ln w="9525">
            <a:noFill/>
            <a:miter lim="800000"/>
            <a:headEnd/>
            <a:tailEnd/>
          </a:ln>
        </p:spPr>
      </p:pic>
      <p:pic>
        <p:nvPicPr>
          <p:cNvPr id="6" name="Picture 5" descr="C:\Documents and Settings\namills\Local Settings\Temporary Internet Files\Content.IE5\XU2KIM3Y\MPj04373380000[1].jpg"/>
          <p:cNvPicPr>
            <a:picLocks noChangeAspect="1" noChangeArrowheads="1"/>
          </p:cNvPicPr>
          <p:nvPr/>
        </p:nvPicPr>
        <p:blipFill>
          <a:blip r:embed="rId4" cstate="print"/>
          <a:srcRect/>
          <a:stretch>
            <a:fillRect/>
          </a:stretch>
        </p:blipFill>
        <p:spPr bwMode="auto">
          <a:xfrm>
            <a:off x="2438400" y="5257800"/>
            <a:ext cx="457677" cy="514484"/>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995C4103-F955-4225-B5BD-559472C1CDBF}" type="slidenum">
              <a:rPr lang="en-US" smtClean="0"/>
              <a:pPr/>
              <a:t>3</a:t>
            </a:fld>
            <a:endParaRPr lang="en-US"/>
          </a:p>
        </p:txBody>
      </p:sp>
      <p:pic>
        <p:nvPicPr>
          <p:cNvPr id="10" name="Picture 9" descr="C:\Documents and Settings\namills\Local Settings\Temporary Internet Files\Content.IE5\YI5U42R2\MCj03348500000[1].wmf"/>
          <p:cNvPicPr>
            <a:picLocks noChangeAspect="1" noChangeArrowheads="1"/>
          </p:cNvPicPr>
          <p:nvPr/>
        </p:nvPicPr>
        <p:blipFill>
          <a:blip r:embed="rId5" cstate="print"/>
          <a:srcRect/>
          <a:stretch>
            <a:fillRect/>
          </a:stretch>
        </p:blipFill>
        <p:spPr bwMode="auto">
          <a:xfrm>
            <a:off x="1951831" y="2198688"/>
            <a:ext cx="769938" cy="479425"/>
          </a:xfrm>
          <a:prstGeom prst="rect">
            <a:avLst/>
          </a:prstGeom>
          <a:noFill/>
          <a:ln w="9525">
            <a:noFill/>
            <a:miter lim="800000"/>
            <a:headEnd/>
            <a:tailEnd/>
          </a:ln>
        </p:spPr>
      </p:pic>
      <p:pic>
        <p:nvPicPr>
          <p:cNvPr id="11" name="Picture 10" descr="C:\Documents and Settings\namills\Local Settings\Temporary Internet Files\Content.IE5\TO8V4LXL\MCj04419880000[1].wmf"/>
          <p:cNvPicPr>
            <a:picLocks noChangeAspect="1" noChangeArrowheads="1"/>
          </p:cNvPicPr>
          <p:nvPr/>
        </p:nvPicPr>
        <p:blipFill>
          <a:blip r:embed="rId6" cstate="print"/>
          <a:srcRect/>
          <a:stretch>
            <a:fillRect/>
          </a:stretch>
        </p:blipFill>
        <p:spPr bwMode="auto">
          <a:xfrm>
            <a:off x="2335213" y="4200261"/>
            <a:ext cx="612775" cy="608013"/>
          </a:xfrm>
          <a:prstGeom prst="rect">
            <a:avLst/>
          </a:prstGeom>
          <a:noFill/>
          <a:ln w="9525">
            <a:noFill/>
            <a:miter lim="800000"/>
            <a:headEnd/>
            <a:tailEnd/>
          </a:ln>
        </p:spPr>
      </p:pic>
    </p:spTree>
    <p:extLst>
      <p:ext uri="{BB962C8B-B14F-4D97-AF65-F5344CB8AC3E}">
        <p14:creationId xmlns:p14="http://schemas.microsoft.com/office/powerpoint/2010/main" val="10061763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pc="300" dirty="0" smtClean="0"/>
              <a:t>	Part 2: about SCORES</a:t>
            </a:r>
            <a:endParaRPr lang="en-US" spc="300" dirty="0"/>
          </a:p>
        </p:txBody>
      </p:sp>
      <p:sp>
        <p:nvSpPr>
          <p:cNvPr id="4" name="Slide Number Placeholder 3"/>
          <p:cNvSpPr>
            <a:spLocks noGrp="1"/>
          </p:cNvSpPr>
          <p:nvPr>
            <p:ph type="sldNum" sz="quarter" idx="12"/>
          </p:nvPr>
        </p:nvSpPr>
        <p:spPr/>
        <p:txBody>
          <a:bodyPr/>
          <a:lstStyle/>
          <a:p>
            <a:fld id="{2DA8DC50-2F50-4223-B673-1F8D18F81E0A}" type="slidenum">
              <a:rPr lang="en-US" smtClean="0"/>
              <a:pPr/>
              <a:t>4</a:t>
            </a:fld>
            <a:endParaRPr lang="en-US"/>
          </a:p>
        </p:txBody>
      </p:sp>
      <p:pic>
        <p:nvPicPr>
          <p:cNvPr id="8" name="Picture 3"/>
          <p:cNvPicPr>
            <a:picLocks noChangeAspect="1" noChangeArrowheads="1"/>
          </p:cNvPicPr>
          <p:nvPr/>
        </p:nvPicPr>
        <p:blipFill>
          <a:blip r:embed="rId3"/>
          <a:srcRect/>
          <a:stretch>
            <a:fillRect/>
          </a:stretch>
        </p:blipFill>
        <p:spPr bwMode="auto">
          <a:xfrm>
            <a:off x="228600" y="3810000"/>
            <a:ext cx="1314450" cy="1371600"/>
          </a:xfrm>
          <a:prstGeom prst="rect">
            <a:avLst/>
          </a:prstGeom>
          <a:noFill/>
          <a:ln w="9525">
            <a:noFill/>
            <a:miter lim="800000"/>
            <a:headEnd/>
            <a:tailEnd/>
          </a:ln>
          <a:effectLst/>
        </p:spPr>
      </p:pic>
    </p:spTree>
    <p:extLst>
      <p:ext uri="{BB962C8B-B14F-4D97-AF65-F5344CB8AC3E}">
        <p14:creationId xmlns:p14="http://schemas.microsoft.com/office/powerpoint/2010/main" val="39592467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52400"/>
            <a:ext cx="8915400" cy="1143000"/>
          </a:xfrm>
        </p:spPr>
        <p:txBody>
          <a:bodyPr>
            <a:noAutofit/>
          </a:bodyPr>
          <a:lstStyle/>
          <a:p>
            <a:r>
              <a:rPr lang="en-US" b="1" dirty="0" smtClean="0"/>
              <a:t>MAP = MULTIPLE PERSPECTIVES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128149"/>
              </p:ext>
            </p:extLst>
          </p:nvPr>
        </p:nvGraphicFramePr>
        <p:xfrm>
          <a:off x="0" y="1447800"/>
          <a:ext cx="9144000" cy="3870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304800" y="5165834"/>
            <a:ext cx="2133600" cy="1692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5800" y="5181600"/>
            <a:ext cx="838200" cy="369332"/>
          </a:xfrm>
          <a:prstGeom prst="rect">
            <a:avLst/>
          </a:prstGeom>
          <a:noFill/>
        </p:spPr>
        <p:txBody>
          <a:bodyPr wrap="square" rtlCol="0">
            <a:spAutoFit/>
          </a:bodyPr>
          <a:lstStyle/>
          <a:p>
            <a:pPr algn="ctr"/>
            <a:r>
              <a:rPr lang="en-US" b="1" dirty="0" smtClean="0"/>
              <a:t>Yr 1</a:t>
            </a:r>
            <a:endParaRPr lang="en-US" b="1" dirty="0"/>
          </a:p>
        </p:txBody>
      </p:sp>
      <p:sp>
        <p:nvSpPr>
          <p:cNvPr id="14" name="TextBox 13"/>
          <p:cNvSpPr txBox="1"/>
          <p:nvPr/>
        </p:nvSpPr>
        <p:spPr>
          <a:xfrm>
            <a:off x="2362200" y="5105400"/>
            <a:ext cx="838200" cy="369332"/>
          </a:xfrm>
          <a:prstGeom prst="rect">
            <a:avLst/>
          </a:prstGeom>
          <a:noFill/>
        </p:spPr>
        <p:txBody>
          <a:bodyPr wrap="square" rtlCol="0">
            <a:spAutoFit/>
          </a:bodyPr>
          <a:lstStyle/>
          <a:p>
            <a:pPr algn="ctr"/>
            <a:r>
              <a:rPr lang="en-US" b="1" dirty="0" smtClean="0"/>
              <a:t>Yr 2</a:t>
            </a:r>
            <a:endParaRPr lang="en-US" b="1" dirty="0"/>
          </a:p>
        </p:txBody>
      </p:sp>
      <p:sp>
        <p:nvSpPr>
          <p:cNvPr id="11" name="Oval 10"/>
          <p:cNvSpPr/>
          <p:nvPr/>
        </p:nvSpPr>
        <p:spPr>
          <a:xfrm>
            <a:off x="3581400" y="5165834"/>
            <a:ext cx="2133600" cy="169216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TextBox 15"/>
          <p:cNvSpPr txBox="1"/>
          <p:nvPr/>
        </p:nvSpPr>
        <p:spPr>
          <a:xfrm>
            <a:off x="3810000" y="5410200"/>
            <a:ext cx="838200" cy="369332"/>
          </a:xfrm>
          <a:prstGeom prst="rect">
            <a:avLst/>
          </a:prstGeom>
          <a:noFill/>
        </p:spPr>
        <p:txBody>
          <a:bodyPr wrap="square" rtlCol="0">
            <a:spAutoFit/>
          </a:bodyPr>
          <a:lstStyle/>
          <a:p>
            <a:pPr algn="ctr"/>
            <a:r>
              <a:rPr lang="en-US" b="1" dirty="0" smtClean="0"/>
              <a:t>Bunny</a:t>
            </a:r>
            <a:endParaRPr lang="en-US" b="1" dirty="0"/>
          </a:p>
        </p:txBody>
      </p:sp>
      <p:sp>
        <p:nvSpPr>
          <p:cNvPr id="17" name="TextBox 16"/>
          <p:cNvSpPr txBox="1"/>
          <p:nvPr/>
        </p:nvSpPr>
        <p:spPr>
          <a:xfrm>
            <a:off x="4724400" y="6248400"/>
            <a:ext cx="990600" cy="369332"/>
          </a:xfrm>
          <a:prstGeom prst="rect">
            <a:avLst/>
          </a:prstGeom>
          <a:noFill/>
        </p:spPr>
        <p:txBody>
          <a:bodyPr wrap="square" rtlCol="0">
            <a:spAutoFit/>
          </a:bodyPr>
          <a:lstStyle/>
          <a:p>
            <a:pPr algn="ctr"/>
            <a:r>
              <a:rPr lang="en-US" b="1" dirty="0" smtClean="0"/>
              <a:t>Monkey</a:t>
            </a:r>
            <a:endParaRPr lang="en-US" b="1" dirty="0"/>
          </a:p>
        </p:txBody>
      </p:sp>
      <p:sp>
        <p:nvSpPr>
          <p:cNvPr id="12" name="Oval 11"/>
          <p:cNvSpPr/>
          <p:nvPr/>
        </p:nvSpPr>
        <p:spPr>
          <a:xfrm>
            <a:off x="6553200" y="5165834"/>
            <a:ext cx="2133600" cy="169216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8"/>
          <a:srcRect/>
          <a:stretch>
            <a:fillRect/>
          </a:stretch>
        </p:blipFill>
        <p:spPr bwMode="auto">
          <a:xfrm>
            <a:off x="7620000" y="5181600"/>
            <a:ext cx="536046" cy="1543811"/>
          </a:xfrm>
          <a:prstGeom prst="rect">
            <a:avLst/>
          </a:prstGeom>
          <a:noFill/>
          <a:ln w="9525">
            <a:noFill/>
            <a:miter lim="800000"/>
            <a:headEnd/>
            <a:tailEnd/>
          </a:ln>
          <a:effectLst/>
        </p:spPr>
      </p:pic>
      <p:sp>
        <p:nvSpPr>
          <p:cNvPr id="19" name="TextBox 18"/>
          <p:cNvSpPr txBox="1"/>
          <p:nvPr/>
        </p:nvSpPr>
        <p:spPr>
          <a:xfrm>
            <a:off x="6629400" y="5257800"/>
            <a:ext cx="838200" cy="369332"/>
          </a:xfrm>
          <a:prstGeom prst="rect">
            <a:avLst/>
          </a:prstGeom>
          <a:noFill/>
        </p:spPr>
        <p:txBody>
          <a:bodyPr wrap="square" rtlCol="0">
            <a:spAutoFit/>
          </a:bodyPr>
          <a:lstStyle/>
          <a:p>
            <a:pPr algn="ctr"/>
            <a:r>
              <a:rPr lang="en-US" b="1" dirty="0" smtClean="0"/>
              <a:t>Bunny</a:t>
            </a:r>
            <a:endParaRPr lang="en-US" b="1" dirty="0"/>
          </a:p>
        </p:txBody>
      </p:sp>
      <p:sp>
        <p:nvSpPr>
          <p:cNvPr id="20" name="TextBox 19"/>
          <p:cNvSpPr txBox="1"/>
          <p:nvPr/>
        </p:nvSpPr>
        <p:spPr>
          <a:xfrm>
            <a:off x="7620000" y="5105400"/>
            <a:ext cx="1295400" cy="646331"/>
          </a:xfrm>
          <a:prstGeom prst="rect">
            <a:avLst/>
          </a:prstGeom>
          <a:noFill/>
        </p:spPr>
        <p:txBody>
          <a:bodyPr wrap="square" rtlCol="0">
            <a:spAutoFit/>
          </a:bodyPr>
          <a:lstStyle/>
          <a:p>
            <a:pPr algn="ctr"/>
            <a:r>
              <a:rPr lang="en-US" b="1" dirty="0" smtClean="0"/>
              <a:t>- - - Tall</a:t>
            </a:r>
          </a:p>
          <a:p>
            <a:pPr algn="ctr"/>
            <a:r>
              <a:rPr lang="en-US" b="1" dirty="0" smtClean="0"/>
              <a:t>       Enough</a:t>
            </a:r>
            <a:endParaRPr lang="en-US" b="1" dirty="0"/>
          </a:p>
        </p:txBody>
      </p:sp>
      <p:sp>
        <p:nvSpPr>
          <p:cNvPr id="22" name="Slide Number Placeholder 21"/>
          <p:cNvSpPr>
            <a:spLocks noGrp="1"/>
          </p:cNvSpPr>
          <p:nvPr>
            <p:ph type="sldNum" sz="quarter" idx="12"/>
          </p:nvPr>
        </p:nvSpPr>
        <p:spPr>
          <a:xfrm>
            <a:off x="6781800" y="6467475"/>
            <a:ext cx="2133600" cy="365125"/>
          </a:xfrm>
        </p:spPr>
        <p:txBody>
          <a:bodyPr/>
          <a:lstStyle/>
          <a:p>
            <a:fld id="{2DA8DC50-2F50-4223-B673-1F8D18F81E0A}" type="slidenum">
              <a:rPr lang="en-US" smtClean="0"/>
              <a:pPr/>
              <a:t>5</a:t>
            </a:fld>
            <a:endParaRPr lang="en-US"/>
          </a:p>
        </p:txBody>
      </p:sp>
      <p:pic>
        <p:nvPicPr>
          <p:cNvPr id="3" name="Picture 2"/>
          <p:cNvPicPr>
            <a:picLocks noChangeAspect="1" noChangeArrowheads="1"/>
          </p:cNvPicPr>
          <p:nvPr/>
        </p:nvPicPr>
        <p:blipFill>
          <a:blip r:embed="rId9"/>
          <a:srcRect/>
          <a:stretch>
            <a:fillRect/>
          </a:stretch>
        </p:blipFill>
        <p:spPr bwMode="auto">
          <a:xfrm>
            <a:off x="4724400" y="5334000"/>
            <a:ext cx="924200" cy="10382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10"/>
          <a:srcRect/>
          <a:stretch>
            <a:fillRect/>
          </a:stretch>
        </p:blipFill>
        <p:spPr bwMode="auto">
          <a:xfrm>
            <a:off x="25400" y="5486400"/>
            <a:ext cx="1022350" cy="1066800"/>
          </a:xfrm>
          <a:prstGeom prst="rect">
            <a:avLst/>
          </a:prstGeom>
          <a:noFill/>
          <a:ln w="9525">
            <a:noFill/>
            <a:miter lim="800000"/>
            <a:headEnd/>
            <a:tailEnd/>
          </a:ln>
          <a:effectLst/>
        </p:spPr>
      </p:pic>
      <p:pic>
        <p:nvPicPr>
          <p:cNvPr id="26" name="Picture 3"/>
          <p:cNvPicPr>
            <a:picLocks noChangeAspect="1" noChangeArrowheads="1"/>
          </p:cNvPicPr>
          <p:nvPr/>
        </p:nvPicPr>
        <p:blipFill>
          <a:blip r:embed="rId10"/>
          <a:srcRect/>
          <a:stretch>
            <a:fillRect/>
          </a:stretch>
        </p:blipFill>
        <p:spPr bwMode="auto">
          <a:xfrm>
            <a:off x="1295400" y="5334000"/>
            <a:ext cx="1314450" cy="1371600"/>
          </a:xfrm>
          <a:prstGeom prst="rect">
            <a:avLst/>
          </a:prstGeom>
          <a:noFill/>
          <a:ln w="9525">
            <a:noFill/>
            <a:miter lim="800000"/>
            <a:headEnd/>
            <a:tailEnd/>
          </a:ln>
          <a:effectLst/>
        </p:spPr>
      </p:pic>
      <p:pic>
        <p:nvPicPr>
          <p:cNvPr id="27" name="Picture 3"/>
          <p:cNvPicPr>
            <a:picLocks noChangeAspect="1" noChangeArrowheads="1"/>
          </p:cNvPicPr>
          <p:nvPr/>
        </p:nvPicPr>
        <p:blipFill>
          <a:blip r:embed="rId10"/>
          <a:srcRect/>
          <a:stretch>
            <a:fillRect/>
          </a:stretch>
        </p:blipFill>
        <p:spPr bwMode="auto">
          <a:xfrm>
            <a:off x="3657600" y="5791200"/>
            <a:ext cx="1022350" cy="1066800"/>
          </a:xfrm>
          <a:prstGeom prst="rect">
            <a:avLst/>
          </a:prstGeom>
          <a:noFill/>
          <a:ln w="9525">
            <a:noFill/>
            <a:miter lim="800000"/>
            <a:headEnd/>
            <a:tailEnd/>
          </a:ln>
          <a:effectLst/>
        </p:spPr>
      </p:pic>
      <p:pic>
        <p:nvPicPr>
          <p:cNvPr id="28" name="Picture 3"/>
          <p:cNvPicPr>
            <a:picLocks noChangeAspect="1" noChangeArrowheads="1"/>
          </p:cNvPicPr>
          <p:nvPr/>
        </p:nvPicPr>
        <p:blipFill>
          <a:blip r:embed="rId10"/>
          <a:srcRect/>
          <a:stretch>
            <a:fillRect/>
          </a:stretch>
        </p:blipFill>
        <p:spPr bwMode="auto">
          <a:xfrm>
            <a:off x="6553200" y="5638800"/>
            <a:ext cx="1022350" cy="1066800"/>
          </a:xfrm>
          <a:prstGeom prst="rect">
            <a:avLst/>
          </a:prstGeom>
          <a:noFill/>
          <a:ln w="9525">
            <a:noFill/>
            <a:miter lim="800000"/>
            <a:headEnd/>
            <a:tailEnd/>
          </a:ln>
          <a:effectLst/>
        </p:spPr>
      </p:pic>
    </p:spTree>
    <p:extLst>
      <p:ext uri="{BB962C8B-B14F-4D97-AF65-F5344CB8AC3E}">
        <p14:creationId xmlns:p14="http://schemas.microsoft.com/office/powerpoint/2010/main" val="16988879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normAutofit/>
          </a:bodyPr>
          <a:lstStyle/>
          <a:p>
            <a:pPr algn="l"/>
            <a:r>
              <a:rPr lang="en-US" b="1" dirty="0" smtClean="0"/>
              <a:t>WHY GROWTH?</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634454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DA8DC50-2F50-4223-B673-1F8D18F81E0A}" type="slidenum">
              <a:rPr lang="en-US" smtClean="0"/>
              <a:pPr/>
              <a:t>6</a:t>
            </a:fld>
            <a:endParaRPr lang="en-US"/>
          </a:p>
        </p:txBody>
      </p:sp>
      <p:pic>
        <p:nvPicPr>
          <p:cNvPr id="2" name="Picture 1" descr="Dollar.ai"/>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4400" y="1828800"/>
            <a:ext cx="5299364" cy="6858000"/>
          </a:xfrm>
          <a:prstGeom prst="rect">
            <a:avLst/>
          </a:prstGeom>
        </p:spPr>
      </p:pic>
      <p:pic>
        <p:nvPicPr>
          <p:cNvPr id="6" name="Picture 5" descr="MC900078805.ai"/>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9200" y="381000"/>
            <a:ext cx="5299364" cy="6858000"/>
          </a:xfrm>
          <a:prstGeom prst="rect">
            <a:avLst/>
          </a:prstGeom>
        </p:spPr>
      </p:pic>
      <p:pic>
        <p:nvPicPr>
          <p:cNvPr id="8" name="Picture 7" descr="Grad.ai"/>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6800" y="-1295400"/>
            <a:ext cx="5299364" cy="6858000"/>
          </a:xfrm>
          <a:prstGeom prst="rect">
            <a:avLst/>
          </a:prstGeom>
        </p:spPr>
      </p:pic>
    </p:spTree>
    <p:extLst>
      <p:ext uri="{BB962C8B-B14F-4D97-AF65-F5344CB8AC3E}">
        <p14:creationId xmlns:p14="http://schemas.microsoft.com/office/powerpoint/2010/main" val="6718263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742950" indent="-742950">
              <a:buFont typeface="+mj-lt"/>
              <a:buAutoNum type="arabicPeriod"/>
            </a:pPr>
            <a:r>
              <a:rPr lang="en-US" spc="300" dirty="0" smtClean="0"/>
              <a:t>	Part 3:  Student Report  </a:t>
            </a:r>
            <a:endParaRPr lang="en-US" spc="300" dirty="0"/>
          </a:p>
        </p:txBody>
      </p:sp>
      <p:sp>
        <p:nvSpPr>
          <p:cNvPr id="4" name="Slide Number Placeholder 3"/>
          <p:cNvSpPr>
            <a:spLocks noGrp="1"/>
          </p:cNvSpPr>
          <p:nvPr>
            <p:ph type="sldNum" sz="quarter" idx="12"/>
          </p:nvPr>
        </p:nvSpPr>
        <p:spPr/>
        <p:txBody>
          <a:bodyPr/>
          <a:lstStyle/>
          <a:p>
            <a:fld id="{2DA8DC50-2F50-4223-B673-1F8D18F81E0A}" type="slidenum">
              <a:rPr lang="en-US" smtClean="0"/>
              <a:pPr/>
              <a:t>7</a:t>
            </a:fld>
            <a:endParaRPr lang="en-US"/>
          </a:p>
        </p:txBody>
      </p:sp>
      <p:pic>
        <p:nvPicPr>
          <p:cNvPr id="7" name="Picture 3"/>
          <p:cNvPicPr>
            <a:picLocks noChangeAspect="1" noChangeArrowheads="1"/>
          </p:cNvPicPr>
          <p:nvPr/>
        </p:nvPicPr>
        <p:blipFill>
          <a:blip r:embed="rId3"/>
          <a:srcRect/>
          <a:stretch>
            <a:fillRect/>
          </a:stretch>
        </p:blipFill>
        <p:spPr bwMode="auto">
          <a:xfrm>
            <a:off x="228600" y="3810000"/>
            <a:ext cx="1314450" cy="1371600"/>
          </a:xfrm>
          <a:prstGeom prst="rect">
            <a:avLst/>
          </a:prstGeom>
          <a:noFill/>
          <a:ln w="9525">
            <a:noFill/>
            <a:miter lim="800000"/>
            <a:headEnd/>
            <a:tailEnd/>
          </a:ln>
          <a:effectLst/>
        </p:spPr>
      </p:pic>
    </p:spTree>
    <p:extLst>
      <p:ext uri="{BB962C8B-B14F-4D97-AF65-F5344CB8AC3E}">
        <p14:creationId xmlns:p14="http://schemas.microsoft.com/office/powerpoint/2010/main" val="9133080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38191732"/>
              </p:ext>
            </p:extLst>
          </p:nvPr>
        </p:nvGraphicFramePr>
        <p:xfrm>
          <a:off x="533400" y="838200"/>
          <a:ext cx="82296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7"/>
          <p:cNvSpPr>
            <a:spLocks noGrp="1"/>
          </p:cNvSpPr>
          <p:nvPr>
            <p:ph type="title"/>
          </p:nvPr>
        </p:nvSpPr>
        <p:spPr>
          <a:xfrm>
            <a:off x="457200" y="304800"/>
            <a:ext cx="8229600" cy="1143000"/>
          </a:xfrm>
        </p:spPr>
        <p:txBody>
          <a:bodyPr>
            <a:noAutofit/>
          </a:bodyPr>
          <a:lstStyle/>
          <a:p>
            <a:pPr algn="l"/>
            <a:r>
              <a:rPr lang="en-US" sz="3600" b="1" dirty="0" smtClean="0"/>
              <a:t/>
            </a:r>
            <a:br>
              <a:rPr lang="en-US" sz="3600" b="1" dirty="0" smtClean="0"/>
            </a:br>
            <a:endParaRPr lang="en-US" sz="3600" b="1" dirty="0"/>
          </a:p>
        </p:txBody>
      </p:sp>
      <p:sp>
        <p:nvSpPr>
          <p:cNvPr id="8" name="Rectangle 7"/>
          <p:cNvSpPr/>
          <p:nvPr/>
        </p:nvSpPr>
        <p:spPr>
          <a:xfrm>
            <a:off x="533400" y="304800"/>
            <a:ext cx="8077200" cy="984885"/>
          </a:xfrm>
          <a:prstGeom prst="rect">
            <a:avLst/>
          </a:prstGeom>
        </p:spPr>
        <p:txBody>
          <a:bodyPr wrap="square">
            <a:spAutoFit/>
          </a:bodyPr>
          <a:lstStyle/>
          <a:p>
            <a:r>
              <a:rPr lang="en-US" sz="4000" b="1" dirty="0" smtClean="0"/>
              <a:t>STUDENT PROGRESS REPORT</a:t>
            </a:r>
            <a:r>
              <a:rPr lang="en-US" sz="1600" b="1" dirty="0"/>
              <a:t/>
            </a:r>
            <a:br>
              <a:rPr lang="en-US" sz="1600" b="1" dirty="0"/>
            </a:br>
            <a:endParaRPr lang="en-US" dirty="0"/>
          </a:p>
        </p:txBody>
      </p:sp>
    </p:spTree>
    <p:extLst>
      <p:ext uri="{BB962C8B-B14F-4D97-AF65-F5344CB8AC3E}">
        <p14:creationId xmlns:p14="http://schemas.microsoft.com/office/powerpoint/2010/main" val="21510719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52400" y="3962400"/>
            <a:ext cx="8686800" cy="1905000"/>
          </a:xfrm>
        </p:spPr>
        <p:txBody>
          <a:bodyPr>
            <a:normAutofit fontScale="90000"/>
          </a:bodyPr>
          <a:lstStyle/>
          <a:p>
            <a:pPr eaLnBrk="1" hangingPunct="1">
              <a:defRPr/>
            </a:pPr>
            <a:r>
              <a:rPr lang="en-US" b="1" dirty="0" smtClean="0"/>
              <a:t/>
            </a:r>
            <a:br>
              <a:rPr lang="en-US" b="1" dirty="0" smtClean="0"/>
            </a:br>
            <a:r>
              <a:rPr lang="en-US" sz="3600" b="1" dirty="0" smtClean="0"/>
              <a:t>A Training will be held in the near future for those interested in looking specifically at 9</a:t>
            </a:r>
            <a:r>
              <a:rPr lang="en-US" sz="3600" b="1" baseline="30000" dirty="0" smtClean="0"/>
              <a:t>th</a:t>
            </a:r>
            <a:r>
              <a:rPr lang="en-US" sz="3600" b="1" dirty="0" smtClean="0"/>
              <a:t> Grade data.</a:t>
            </a:r>
            <a:br>
              <a:rPr lang="en-US" sz="3600" b="1" dirty="0" smtClean="0"/>
            </a:br>
            <a:r>
              <a:rPr lang="en-US" sz="3600" b="1" dirty="0" smtClean="0"/>
              <a:t/>
            </a:r>
            <a:br>
              <a:rPr lang="en-US" sz="3600" b="1" dirty="0" smtClean="0"/>
            </a:br>
            <a:r>
              <a:rPr lang="en-US" sz="3600" b="1" dirty="0" smtClean="0"/>
              <a:t>If you have questions, please email me at</a:t>
            </a:r>
            <a:r>
              <a:rPr lang="en-US" sz="3600" b="1" dirty="0"/>
              <a:t> </a:t>
            </a:r>
            <a:r>
              <a:rPr lang="en-US" sz="3600" b="1" dirty="0" err="1" smtClean="0"/>
              <a:t>brsato@ksbe.edu</a:t>
            </a:r>
            <a:r>
              <a:rPr lang="en-US" sz="3600" b="1" dirty="0" smtClean="0"/>
              <a:t/>
            </a:r>
            <a:br>
              <a:rPr lang="en-US" sz="3600" b="1" dirty="0" smtClean="0"/>
            </a:br>
            <a:r>
              <a:rPr lang="en-US" sz="3600" b="1" dirty="0" smtClean="0"/>
              <a:t> or call me at 842-8059.</a:t>
            </a:r>
          </a:p>
        </p:txBody>
      </p:sp>
      <p:sp>
        <p:nvSpPr>
          <p:cNvPr id="5" name="TextBox 4"/>
          <p:cNvSpPr txBox="1"/>
          <p:nvPr/>
        </p:nvSpPr>
        <p:spPr>
          <a:xfrm>
            <a:off x="1143000" y="762000"/>
            <a:ext cx="2819400" cy="369332"/>
          </a:xfrm>
          <a:prstGeom prst="rect">
            <a:avLst/>
          </a:prstGeom>
          <a:noFill/>
        </p:spPr>
        <p:txBody>
          <a:bodyPr wrap="square" rtlCol="0">
            <a:spAutoFit/>
          </a:bodyPr>
          <a:lstStyle/>
          <a:p>
            <a:endParaRPr lang="en-US" dirty="0"/>
          </a:p>
        </p:txBody>
      </p:sp>
      <p:pic>
        <p:nvPicPr>
          <p:cNvPr id="6" name="Picture 5"/>
          <p:cNvPicPr/>
          <p:nvPr/>
        </p:nvPicPr>
        <p:blipFill>
          <a:blip r:embed="rId3" cstate="print"/>
          <a:srcRect l="58013" t="19753" r="11859" b="58436"/>
          <a:stretch>
            <a:fillRect/>
          </a:stretch>
        </p:blipFill>
        <p:spPr bwMode="auto">
          <a:xfrm>
            <a:off x="914400" y="685800"/>
            <a:ext cx="3810000" cy="2514600"/>
          </a:xfrm>
          <a:prstGeom prst="rect">
            <a:avLst/>
          </a:prstGeom>
          <a:noFill/>
          <a:ln w="9525">
            <a:noFill/>
            <a:miter lim="800000"/>
            <a:headEnd/>
            <a:tailEnd/>
          </a:ln>
        </p:spPr>
      </p:pic>
    </p:spTree>
    <p:extLst>
      <p:ext uri="{BB962C8B-B14F-4D97-AF65-F5344CB8AC3E}">
        <p14:creationId xmlns:p14="http://schemas.microsoft.com/office/powerpoint/2010/main" val="13280817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TotalTime>
  <Words>1436</Words>
  <Application>Microsoft Macintosh PowerPoint</Application>
  <PresentationFormat>On-screen Show (4:3)</PresentationFormat>
  <Paragraphs>142</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Measures of Academic Progress® (MAP®)</vt:lpstr>
      <vt:lpstr> Part 1: About NWEA MAP</vt:lpstr>
      <vt:lpstr>MAP Strengths</vt:lpstr>
      <vt:lpstr> Part 2: about SCORES</vt:lpstr>
      <vt:lpstr>MAP = MULTIPLE PERSPECTIVES</vt:lpstr>
      <vt:lpstr>WHY GROWTH?</vt:lpstr>
      <vt:lpstr> Part 3:  Student Report  </vt:lpstr>
      <vt:lpstr> </vt:lpstr>
      <vt:lpstr> A Training will be held in the near future for those interested in looking specifically at 9th Grade data.  If you have questions, please email me at brsato@ksbe.edu  or call me at 842-8059.</vt:lpstr>
    </vt:vector>
  </TitlesOfParts>
  <Company>Kamehameha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Measures of Academic Progress® (MAP®)  Parent Presentation</dc:title>
  <dc:creator>Kamehameha Schools</dc:creator>
  <cp:lastModifiedBy>KS</cp:lastModifiedBy>
  <cp:revision>97</cp:revision>
  <cp:lastPrinted>2014-08-06T20:00:53Z</cp:lastPrinted>
  <dcterms:created xsi:type="dcterms:W3CDTF">2013-08-20T01:11:34Z</dcterms:created>
  <dcterms:modified xsi:type="dcterms:W3CDTF">2015-02-25T00:05:29Z</dcterms:modified>
</cp:coreProperties>
</file>