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5" r:id="rId1"/>
  </p:sldMasterIdLst>
  <p:sldIdLst>
    <p:sldId id="256" r:id="rId2"/>
    <p:sldId id="267" r:id="rId3"/>
    <p:sldId id="265" r:id="rId4"/>
    <p:sldId id="261" r:id="rId5"/>
    <p:sldId id="262" r:id="rId6"/>
    <p:sldId id="263" r:id="rId7"/>
    <p:sldId id="268" r:id="rId8"/>
    <p:sldId id="269" r:id="rId9"/>
    <p:sldId id="264" r:id="rId10"/>
    <p:sldId id="266" r:id="rId11"/>
    <p:sldId id="270" r:id="rId12"/>
    <p:sldId id="271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clrMode="bw"/>
  <p:clrMru>
    <a:srgbClr val="45FF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923" autoAdjust="0"/>
    <p:restoredTop sz="94660"/>
  </p:normalViewPr>
  <p:slideViewPr>
    <p:cSldViewPr snapToGrid="0" snapToObjects="1">
      <p:cViewPr>
        <p:scale>
          <a:sx n="76" d="100"/>
          <a:sy n="76" d="100"/>
        </p:scale>
        <p:origin x="-128" y="-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haw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532A8-6F98-744F-9C35-3D8EE147051F}" type="datetimeFigureOut">
              <a:rPr lang="en-US" smtClean="0"/>
              <a:t>9/18/13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0CB78-27A8-8943-BEE2-67921AF70A7A}" type="slidenum">
              <a:rPr lang="en-US" smtClean="0"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aw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aw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aw-US" smtClean="0"/>
              <a:t>Click to edit Master text styles</a:t>
            </a:r>
          </a:p>
          <a:p>
            <a:pPr lvl="1" eaLnBrk="1" latinLnBrk="0" hangingPunct="1"/>
            <a:r>
              <a:rPr lang="haw-US" smtClean="0"/>
              <a:t>Second level</a:t>
            </a:r>
          </a:p>
          <a:p>
            <a:pPr lvl="2" eaLnBrk="1" latinLnBrk="0" hangingPunct="1"/>
            <a:r>
              <a:rPr lang="haw-US" smtClean="0"/>
              <a:t>Third level</a:t>
            </a:r>
          </a:p>
          <a:p>
            <a:pPr lvl="3" eaLnBrk="1" latinLnBrk="0" hangingPunct="1"/>
            <a:r>
              <a:rPr lang="haw-US" smtClean="0"/>
              <a:t>Fourth level</a:t>
            </a:r>
          </a:p>
          <a:p>
            <a:pPr lvl="4" eaLnBrk="1" latinLnBrk="0" hangingPunct="1"/>
            <a:r>
              <a:rPr lang="haw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532A8-6F98-744F-9C35-3D8EE147051F}" type="datetimeFigureOut">
              <a:rPr lang="en-US" smtClean="0"/>
              <a:t>9/18/13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0CB78-27A8-8943-BEE2-67921AF70A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haw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haw-US" smtClean="0"/>
              <a:t>Click to edit Master text styles</a:t>
            </a:r>
          </a:p>
          <a:p>
            <a:pPr lvl="1" eaLnBrk="1" latinLnBrk="0" hangingPunct="1"/>
            <a:r>
              <a:rPr lang="haw-US" smtClean="0"/>
              <a:t>Second level</a:t>
            </a:r>
          </a:p>
          <a:p>
            <a:pPr lvl="2" eaLnBrk="1" latinLnBrk="0" hangingPunct="1"/>
            <a:r>
              <a:rPr lang="haw-US" smtClean="0"/>
              <a:t>Third level</a:t>
            </a:r>
          </a:p>
          <a:p>
            <a:pPr lvl="3" eaLnBrk="1" latinLnBrk="0" hangingPunct="1"/>
            <a:r>
              <a:rPr lang="haw-US" smtClean="0"/>
              <a:t>Fourth level</a:t>
            </a:r>
          </a:p>
          <a:p>
            <a:pPr lvl="4" eaLnBrk="1" latinLnBrk="0" hangingPunct="1"/>
            <a:r>
              <a:rPr lang="haw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532A8-6F98-744F-9C35-3D8EE147051F}" type="datetimeFigureOut">
              <a:rPr lang="en-US" smtClean="0"/>
              <a:t>9/18/13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0CB78-27A8-8943-BEE2-67921AF70A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aw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haw-US" smtClean="0"/>
              <a:t>Click to edit Master text styles</a:t>
            </a:r>
          </a:p>
          <a:p>
            <a:pPr lvl="1" eaLnBrk="1" latinLnBrk="0" hangingPunct="1"/>
            <a:r>
              <a:rPr lang="haw-US" smtClean="0"/>
              <a:t>Second level</a:t>
            </a:r>
          </a:p>
          <a:p>
            <a:pPr lvl="2" eaLnBrk="1" latinLnBrk="0" hangingPunct="1"/>
            <a:r>
              <a:rPr lang="haw-US" smtClean="0"/>
              <a:t>Third level</a:t>
            </a:r>
          </a:p>
          <a:p>
            <a:pPr lvl="3" eaLnBrk="1" latinLnBrk="0" hangingPunct="1"/>
            <a:r>
              <a:rPr lang="haw-US" smtClean="0"/>
              <a:t>Fourth level</a:t>
            </a:r>
          </a:p>
          <a:p>
            <a:pPr lvl="4" eaLnBrk="1" latinLnBrk="0" hangingPunct="1"/>
            <a:r>
              <a:rPr lang="haw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532A8-6F98-744F-9C35-3D8EE147051F}" type="datetimeFigureOut">
              <a:rPr lang="en-US" smtClean="0"/>
              <a:t>9/18/13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0CB78-27A8-8943-BEE2-67921AF70A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aw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aw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532A8-6F98-744F-9C35-3D8EE147051F}" type="datetimeFigureOut">
              <a:rPr lang="en-US" smtClean="0"/>
              <a:t>9/18/13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6040CB78-27A8-8943-BEE2-67921AF70A7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aw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aw-US" smtClean="0"/>
              <a:t>Click to edit Master text styles</a:t>
            </a:r>
          </a:p>
          <a:p>
            <a:pPr lvl="1" eaLnBrk="1" latinLnBrk="0" hangingPunct="1"/>
            <a:r>
              <a:rPr lang="haw-US" smtClean="0"/>
              <a:t>Second level</a:t>
            </a:r>
          </a:p>
          <a:p>
            <a:pPr lvl="2" eaLnBrk="1" latinLnBrk="0" hangingPunct="1"/>
            <a:r>
              <a:rPr lang="haw-US" smtClean="0"/>
              <a:t>Third level</a:t>
            </a:r>
          </a:p>
          <a:p>
            <a:pPr lvl="3" eaLnBrk="1" latinLnBrk="0" hangingPunct="1"/>
            <a:r>
              <a:rPr lang="haw-US" smtClean="0"/>
              <a:t>Fourth level</a:t>
            </a:r>
          </a:p>
          <a:p>
            <a:pPr lvl="4" eaLnBrk="1" latinLnBrk="0" hangingPunct="1"/>
            <a:r>
              <a:rPr lang="haw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aw-US" smtClean="0"/>
              <a:t>Click to edit Master text styles</a:t>
            </a:r>
          </a:p>
          <a:p>
            <a:pPr lvl="1" eaLnBrk="1" latinLnBrk="0" hangingPunct="1"/>
            <a:r>
              <a:rPr lang="haw-US" smtClean="0"/>
              <a:t>Second level</a:t>
            </a:r>
          </a:p>
          <a:p>
            <a:pPr lvl="2" eaLnBrk="1" latinLnBrk="0" hangingPunct="1"/>
            <a:r>
              <a:rPr lang="haw-US" smtClean="0"/>
              <a:t>Third level</a:t>
            </a:r>
          </a:p>
          <a:p>
            <a:pPr lvl="3" eaLnBrk="1" latinLnBrk="0" hangingPunct="1"/>
            <a:r>
              <a:rPr lang="haw-US" smtClean="0"/>
              <a:t>Fourth level</a:t>
            </a:r>
          </a:p>
          <a:p>
            <a:pPr lvl="4" eaLnBrk="1" latinLnBrk="0" hangingPunct="1"/>
            <a:r>
              <a:rPr lang="haw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532A8-6F98-744F-9C35-3D8EE147051F}" type="datetimeFigureOut">
              <a:rPr lang="en-US" smtClean="0"/>
              <a:t>9/18/13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0CB78-27A8-8943-BEE2-67921AF70A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haw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aw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aw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aw-US" smtClean="0"/>
              <a:t>Click to edit Master text styles</a:t>
            </a:r>
          </a:p>
          <a:p>
            <a:pPr lvl="1" eaLnBrk="1" latinLnBrk="0" hangingPunct="1"/>
            <a:r>
              <a:rPr lang="haw-US" smtClean="0"/>
              <a:t>Second level</a:t>
            </a:r>
          </a:p>
          <a:p>
            <a:pPr lvl="2" eaLnBrk="1" latinLnBrk="0" hangingPunct="1"/>
            <a:r>
              <a:rPr lang="haw-US" smtClean="0"/>
              <a:t>Third level</a:t>
            </a:r>
          </a:p>
          <a:p>
            <a:pPr lvl="3" eaLnBrk="1" latinLnBrk="0" hangingPunct="1"/>
            <a:r>
              <a:rPr lang="haw-US" smtClean="0"/>
              <a:t>Fourth level</a:t>
            </a:r>
          </a:p>
          <a:p>
            <a:pPr lvl="4" eaLnBrk="1" latinLnBrk="0" hangingPunct="1"/>
            <a:r>
              <a:rPr lang="haw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aw-US" smtClean="0"/>
              <a:t>Click to edit Master text styles</a:t>
            </a:r>
          </a:p>
          <a:p>
            <a:pPr lvl="1" eaLnBrk="1" latinLnBrk="0" hangingPunct="1"/>
            <a:r>
              <a:rPr lang="haw-US" smtClean="0"/>
              <a:t>Second level</a:t>
            </a:r>
          </a:p>
          <a:p>
            <a:pPr lvl="2" eaLnBrk="1" latinLnBrk="0" hangingPunct="1"/>
            <a:r>
              <a:rPr lang="haw-US" smtClean="0"/>
              <a:t>Third level</a:t>
            </a:r>
          </a:p>
          <a:p>
            <a:pPr lvl="3" eaLnBrk="1" latinLnBrk="0" hangingPunct="1"/>
            <a:r>
              <a:rPr lang="haw-US" smtClean="0"/>
              <a:t>Fourth level</a:t>
            </a:r>
          </a:p>
          <a:p>
            <a:pPr lvl="4" eaLnBrk="1" latinLnBrk="0" hangingPunct="1"/>
            <a:r>
              <a:rPr lang="haw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532A8-6F98-744F-9C35-3D8EE147051F}" type="datetimeFigureOut">
              <a:rPr lang="en-US" smtClean="0"/>
              <a:t>9/18/13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0CB78-27A8-8943-BEE2-67921AF70A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aw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532A8-6F98-744F-9C35-3D8EE147051F}" type="datetimeFigureOut">
              <a:rPr lang="en-US" smtClean="0"/>
              <a:t>9/18/13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0CB78-27A8-8943-BEE2-67921AF70A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532A8-6F98-744F-9C35-3D8EE147051F}" type="datetimeFigureOut">
              <a:rPr lang="en-US" smtClean="0"/>
              <a:t>9/18/13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0CB78-27A8-8943-BEE2-67921AF70A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haw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haw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haw-US" smtClean="0"/>
              <a:t>Click to edit Master text styles</a:t>
            </a:r>
          </a:p>
          <a:p>
            <a:pPr lvl="1" eaLnBrk="1" latinLnBrk="0" hangingPunct="1"/>
            <a:r>
              <a:rPr lang="haw-US" smtClean="0"/>
              <a:t>Second level</a:t>
            </a:r>
          </a:p>
          <a:p>
            <a:pPr lvl="2" eaLnBrk="1" latinLnBrk="0" hangingPunct="1"/>
            <a:r>
              <a:rPr lang="haw-US" smtClean="0"/>
              <a:t>Third level</a:t>
            </a:r>
          </a:p>
          <a:p>
            <a:pPr lvl="3" eaLnBrk="1" latinLnBrk="0" hangingPunct="1"/>
            <a:r>
              <a:rPr lang="haw-US" smtClean="0"/>
              <a:t>Fourth level</a:t>
            </a:r>
          </a:p>
          <a:p>
            <a:pPr lvl="4" eaLnBrk="1" latinLnBrk="0" hangingPunct="1"/>
            <a:r>
              <a:rPr lang="haw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532A8-6F98-744F-9C35-3D8EE147051F}" type="datetimeFigureOut">
              <a:rPr lang="en-US" smtClean="0"/>
              <a:t>9/18/13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0CB78-27A8-8943-BEE2-67921AF70A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haw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haw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aw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532A8-6F98-744F-9C35-3D8EE147051F}" type="datetimeFigureOut">
              <a:rPr lang="en-US" smtClean="0"/>
              <a:t>9/18/13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0CB78-27A8-8943-BEE2-67921AF70A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haw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aw-US" smtClean="0"/>
              <a:t>Click to edit Master text styles</a:t>
            </a:r>
          </a:p>
          <a:p>
            <a:pPr lvl="1" eaLnBrk="1" latinLnBrk="0" hangingPunct="1"/>
            <a:r>
              <a:rPr kumimoji="0" lang="haw-US" smtClean="0"/>
              <a:t>Second level</a:t>
            </a:r>
          </a:p>
          <a:p>
            <a:pPr lvl="2" eaLnBrk="1" latinLnBrk="0" hangingPunct="1"/>
            <a:r>
              <a:rPr kumimoji="0" lang="haw-US" smtClean="0"/>
              <a:t>Third level</a:t>
            </a:r>
          </a:p>
          <a:p>
            <a:pPr lvl="3" eaLnBrk="1" latinLnBrk="0" hangingPunct="1"/>
            <a:r>
              <a:rPr kumimoji="0" lang="haw-US" smtClean="0"/>
              <a:t>Fourth level</a:t>
            </a:r>
          </a:p>
          <a:p>
            <a:pPr lvl="4" eaLnBrk="1" latinLnBrk="0" hangingPunct="1"/>
            <a:r>
              <a:rPr kumimoji="0" lang="haw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3F532A8-6F98-744F-9C35-3D8EE147051F}" type="datetimeFigureOut">
              <a:rPr lang="en-US" smtClean="0"/>
              <a:t>9/18/13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6040CB78-27A8-8943-BEE2-67921AF70A7A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blogs.ksbe.edu%5Ckhs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Kumu2Kumu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High School</a:t>
            </a:r>
          </a:p>
          <a:p>
            <a:r>
              <a:rPr lang="en-US" dirty="0" smtClean="0"/>
              <a:t>Sept </a:t>
            </a:r>
            <a:r>
              <a:rPr lang="en-US" dirty="0" smtClean="0"/>
              <a:t>18, 2013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MATERIALS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To see the resources: </a:t>
            </a:r>
          </a:p>
          <a:p>
            <a:r>
              <a:rPr lang="en-US" sz="4800" dirty="0" err="1" smtClean="0"/>
              <a:t>Blogs.ksbe.edu/khs</a:t>
            </a:r>
            <a:endParaRPr lang="en-US" sz="4800" dirty="0" smtClean="0"/>
          </a:p>
          <a:p>
            <a:pPr lvl="1"/>
            <a:r>
              <a:rPr lang="en-US" sz="3200" dirty="0" smtClean="0"/>
              <a:t>Affirm norms created last year</a:t>
            </a:r>
          </a:p>
          <a:p>
            <a:pPr lvl="1"/>
            <a:r>
              <a:rPr lang="en-US" sz="3200" dirty="0" smtClean="0"/>
              <a:t>Determine plan for Oct 8 (continuation of our work)</a:t>
            </a:r>
          </a:p>
          <a:p>
            <a:pPr lvl="1"/>
            <a:r>
              <a:rPr lang="en-US" sz="3200" dirty="0" smtClean="0"/>
              <a:t>Feedback on Curriculum Mapping Rubric</a:t>
            </a:r>
          </a:p>
          <a:p>
            <a:pPr lvl="1"/>
            <a:r>
              <a:rPr lang="en-US" sz="3200" dirty="0" smtClean="0"/>
              <a:t>Notes template on blog (send to CC by Friday, Sept 20)</a:t>
            </a:r>
            <a:endParaRPr lang="en-US" sz="3200" dirty="0" smtClean="0"/>
          </a:p>
          <a:p>
            <a:endParaRPr lang="en-US" dirty="0" smtClean="0"/>
          </a:p>
          <a:p>
            <a:pPr>
              <a:buNone/>
            </a:pPr>
            <a:r>
              <a:rPr lang="en-US" dirty="0" smtClean="0">
                <a:solidFill>
                  <a:srgbClr val="FFFF00"/>
                </a:solidFill>
                <a:hlinkClick r:id="rId2" action="ppaction://hlinkfile"/>
              </a:rPr>
              <a:t>blogs.ksbe.edu/khs/</a:t>
            </a:r>
            <a:endParaRPr lang="en-US" dirty="0" smtClean="0">
              <a:solidFill>
                <a:srgbClr val="FFFF00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189"/>
          </a:xfrm>
        </p:spPr>
        <p:txBody>
          <a:bodyPr/>
          <a:lstStyle/>
          <a:p>
            <a:r>
              <a:rPr lang="en-US" dirty="0" smtClean="0"/>
              <a:t>Locations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82411"/>
            <a:ext cx="8229600" cy="470916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ENGLISH: </a:t>
            </a:r>
            <a:r>
              <a:rPr lang="en-US" dirty="0"/>
              <a:t>Konia 102</a:t>
            </a:r>
          </a:p>
          <a:p>
            <a:r>
              <a:rPr lang="en-US" dirty="0" smtClean="0"/>
              <a:t>LANGUAGES: </a:t>
            </a:r>
            <a:r>
              <a:rPr lang="en-US" dirty="0"/>
              <a:t>Konia 105</a:t>
            </a:r>
          </a:p>
          <a:p>
            <a:r>
              <a:rPr lang="en-US" dirty="0" smtClean="0"/>
              <a:t>MATH: </a:t>
            </a:r>
            <a:r>
              <a:rPr lang="en-US" dirty="0"/>
              <a:t>Konia 201</a:t>
            </a:r>
          </a:p>
          <a:p>
            <a:r>
              <a:rPr lang="en-US" dirty="0"/>
              <a:t>MLC: Hawaiian Pacific Collection</a:t>
            </a:r>
          </a:p>
          <a:p>
            <a:r>
              <a:rPr lang="en-US" dirty="0" smtClean="0"/>
              <a:t>PERFARTS: </a:t>
            </a:r>
            <a:r>
              <a:rPr lang="en-US" dirty="0"/>
              <a:t>Choral Room</a:t>
            </a:r>
          </a:p>
          <a:p>
            <a:r>
              <a:rPr lang="en-US" dirty="0"/>
              <a:t>PE/Health: </a:t>
            </a:r>
            <a:r>
              <a:rPr lang="en-US" dirty="0" err="1"/>
              <a:t>Haleakalā</a:t>
            </a:r>
            <a:r>
              <a:rPr lang="en-US" dirty="0"/>
              <a:t> 16</a:t>
            </a:r>
          </a:p>
          <a:p>
            <a:r>
              <a:rPr lang="en-US" dirty="0" smtClean="0"/>
              <a:t>SCIENCE: </a:t>
            </a:r>
            <a:r>
              <a:rPr lang="en-US" dirty="0"/>
              <a:t>Konia 208-210</a:t>
            </a:r>
          </a:p>
          <a:p>
            <a:r>
              <a:rPr lang="en-US" dirty="0" smtClean="0"/>
              <a:t>SOCIAL STUDIES: </a:t>
            </a:r>
            <a:r>
              <a:rPr lang="en-US" dirty="0"/>
              <a:t>Konia 114</a:t>
            </a:r>
          </a:p>
          <a:p>
            <a:r>
              <a:rPr lang="en-US" dirty="0" smtClean="0"/>
              <a:t>SPEECH: </a:t>
            </a:r>
            <a:r>
              <a:rPr lang="en-US" dirty="0"/>
              <a:t>Haleakala 109</a:t>
            </a:r>
          </a:p>
          <a:p>
            <a:r>
              <a:rPr lang="en-US" dirty="0" smtClean="0"/>
              <a:t>STUDENT SUPPORT: </a:t>
            </a:r>
            <a:r>
              <a:rPr lang="en-US" dirty="0" err="1"/>
              <a:t>Haleakalā</a:t>
            </a:r>
            <a:r>
              <a:rPr lang="en-US" dirty="0"/>
              <a:t> Counseling Center</a:t>
            </a:r>
          </a:p>
          <a:p>
            <a:r>
              <a:rPr lang="en-US" dirty="0" smtClean="0"/>
              <a:t>TECH/BUSINESS: </a:t>
            </a:r>
            <a:r>
              <a:rPr lang="en-US" dirty="0" err="1"/>
              <a:t>Kaʻahumanu</a:t>
            </a:r>
            <a:r>
              <a:rPr lang="en-US" dirty="0"/>
              <a:t> 105</a:t>
            </a:r>
          </a:p>
          <a:p>
            <a:r>
              <a:rPr lang="en-US" dirty="0" smtClean="0"/>
              <a:t>VISUAL ARTS: </a:t>
            </a:r>
            <a:r>
              <a:rPr lang="en-US" dirty="0" err="1"/>
              <a:t>Haleakalā</a:t>
            </a:r>
            <a:r>
              <a:rPr lang="en-US" dirty="0"/>
              <a:t> 103</a:t>
            </a:r>
          </a:p>
        </p:txBody>
      </p:sp>
    </p:spTree>
    <p:extLst>
      <p:ext uri="{BB962C8B-B14F-4D97-AF65-F5344CB8AC3E}">
        <p14:creationId xmlns:p14="http://schemas.microsoft.com/office/powerpoint/2010/main" val="30297197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Registration for Oct 25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Begins at 3:15pm</a:t>
            </a:r>
          </a:p>
          <a:p>
            <a:r>
              <a:rPr lang="en-US" sz="4800" dirty="0" smtClean="0"/>
              <a:t>Refer to Brandy Sato’s email forwarded by Amy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5095587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K-12 K2K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80110" indent="-742950">
              <a:buFont typeface="+mj-lt"/>
              <a:buAutoNum type="arabicPeriod"/>
            </a:pPr>
            <a:r>
              <a:rPr lang="en-US" sz="4000" dirty="0" smtClean="0"/>
              <a:t>Build </a:t>
            </a:r>
            <a:r>
              <a:rPr lang="en-US" sz="4000" dirty="0" err="1" smtClean="0"/>
              <a:t>pilina</a:t>
            </a:r>
            <a:r>
              <a:rPr lang="en-US" sz="4000" dirty="0" smtClean="0"/>
              <a:t> (relationships) and develop a Professional Learning Community</a:t>
            </a:r>
          </a:p>
          <a:p>
            <a:pPr marL="880110" indent="-742950">
              <a:buFont typeface="+mj-lt"/>
              <a:buAutoNum type="arabicPeriod"/>
            </a:pPr>
            <a:r>
              <a:rPr lang="en-US" sz="4000" dirty="0" smtClean="0"/>
              <a:t>WEO-infused K-12 curricular articulation</a:t>
            </a:r>
          </a:p>
          <a:p>
            <a:pPr marL="880110" indent="-742950">
              <a:buFont typeface="+mj-lt"/>
              <a:buAutoNum type="arabicPeriod"/>
            </a:pPr>
            <a:r>
              <a:rPr lang="en-US" sz="4000" dirty="0" smtClean="0"/>
              <a:t>WEO-infused K-12 curricular alignment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0343789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5" descr="WASC Action Plan Draft9-18-11full.pd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89541" y="217453"/>
            <a:ext cx="5905076" cy="9726007"/>
          </a:xfrm>
          <a:solidFill>
            <a:srgbClr val="FFFFFF"/>
          </a:solidFill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KSK Action Plan for </a:t>
            </a:r>
            <a:r>
              <a:rPr lang="en-US" dirty="0" smtClean="0"/>
              <a:t>2013-14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/>
              <a:t>WASC (agreed upon by KSK Leadership)</a:t>
            </a:r>
          </a:p>
          <a:p>
            <a:pPr marL="548640" lvl="1" indent="-411480"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</a:pPr>
            <a:r>
              <a:rPr lang="en-US" sz="3600" b="1" u="sng" dirty="0" err="1" smtClean="0"/>
              <a:t>Yr</a:t>
            </a:r>
            <a:r>
              <a:rPr lang="en-US" sz="3600" b="1" u="sng" dirty="0" smtClean="0"/>
              <a:t> </a:t>
            </a:r>
            <a:r>
              <a:rPr lang="en-US" sz="3600" b="1" u="sng" dirty="0" smtClean="0"/>
              <a:t>3 </a:t>
            </a:r>
            <a:r>
              <a:rPr lang="en-US" sz="3600" b="1" u="sng" dirty="0" smtClean="0"/>
              <a:t>Goal:</a:t>
            </a:r>
            <a:r>
              <a:rPr lang="en-US" sz="3600" dirty="0" smtClean="0"/>
              <a:t>  </a:t>
            </a:r>
            <a:r>
              <a:rPr lang="en-US" sz="3600" dirty="0"/>
              <a:t>By May 31, 2014, all three divisions on campus will complete consensus maps that demonstrate the inclusion of Kula </a:t>
            </a:r>
            <a:r>
              <a:rPr lang="en-US" sz="3600" dirty="0" err="1"/>
              <a:t>Hawaiʻi</a:t>
            </a:r>
            <a:r>
              <a:rPr lang="en-US" sz="3600" dirty="0"/>
              <a:t> (WEO) and K-12 curriculum links.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Kapālama</a:t>
            </a:r>
            <a:r>
              <a:rPr lang="en-US" dirty="0" smtClean="0"/>
              <a:t> Benchmarks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1"/>
            <a:r>
              <a:rPr lang="en-US" sz="2800" dirty="0" smtClean="0"/>
              <a:t>By </a:t>
            </a:r>
            <a:r>
              <a:rPr lang="en-US" sz="2800" b="1" dirty="0" smtClean="0"/>
              <a:t>December </a:t>
            </a:r>
            <a:r>
              <a:rPr lang="en-US" sz="2800" b="1" dirty="0" smtClean="0"/>
              <a:t>2013</a:t>
            </a:r>
            <a:r>
              <a:rPr lang="en-US" sz="2800" dirty="0" smtClean="0"/>
              <a:t>, begin implementation of the plan for completing a consensus map for respective group that demonstrates K-12 articulation and Kula </a:t>
            </a:r>
            <a:r>
              <a:rPr lang="en-US" sz="2800" dirty="0" err="1" smtClean="0"/>
              <a:t>Hawaiʻi</a:t>
            </a:r>
            <a:r>
              <a:rPr lang="en-US" sz="2800" dirty="0" smtClean="0"/>
              <a:t> (WEO) inclusion. </a:t>
            </a:r>
            <a:endParaRPr lang="en-US" sz="2800" dirty="0" smtClean="0"/>
          </a:p>
          <a:p>
            <a:pPr lvl="1"/>
            <a:r>
              <a:rPr lang="en-US" sz="2800" dirty="0" smtClean="0"/>
              <a:t>By </a:t>
            </a:r>
            <a:r>
              <a:rPr lang="en-US" sz="2800" b="1" dirty="0" smtClean="0"/>
              <a:t>March </a:t>
            </a:r>
            <a:r>
              <a:rPr lang="en-US" sz="2800" b="1" dirty="0" smtClean="0"/>
              <a:t>2014</a:t>
            </a:r>
            <a:r>
              <a:rPr lang="en-US" sz="2800" dirty="0" smtClean="0"/>
              <a:t>, </a:t>
            </a:r>
            <a:r>
              <a:rPr lang="en-US" sz="2800" dirty="0" smtClean="0"/>
              <a:t>consensus </a:t>
            </a:r>
            <a:r>
              <a:rPr lang="en-US" sz="2800" dirty="0" smtClean="0"/>
              <a:t>groups are ½ way completed and include evidence of K-12 articulation and Kula </a:t>
            </a:r>
            <a:r>
              <a:rPr lang="en-US" sz="2800" dirty="0" err="1" smtClean="0"/>
              <a:t>Hawaiʻi</a:t>
            </a:r>
            <a:r>
              <a:rPr lang="en-US" sz="2800" dirty="0" smtClean="0"/>
              <a:t> (WEO) inclusion. </a:t>
            </a:r>
            <a:endParaRPr lang="en-US" sz="2800" dirty="0" smtClean="0"/>
          </a:p>
          <a:p>
            <a:pPr lvl="1"/>
            <a:r>
              <a:rPr lang="en-US" sz="2800" dirty="0" smtClean="0"/>
              <a:t>By </a:t>
            </a:r>
            <a:r>
              <a:rPr lang="en-US" sz="2800" b="1" dirty="0" smtClean="0"/>
              <a:t>May </a:t>
            </a:r>
            <a:r>
              <a:rPr lang="en-US" sz="2800" b="1" dirty="0" smtClean="0"/>
              <a:t>2014</a:t>
            </a:r>
            <a:r>
              <a:rPr lang="en-US" sz="2800" dirty="0" smtClean="0"/>
              <a:t>, </a:t>
            </a:r>
            <a:r>
              <a:rPr lang="en-US" sz="2800" dirty="0" smtClean="0"/>
              <a:t>consensus groups </a:t>
            </a:r>
            <a:r>
              <a:rPr lang="en-US" sz="2800" dirty="0" smtClean="0"/>
              <a:t>are “completed and include evidence of K-12 articulations and WEO inclusion.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does this mean for KHS?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651510" indent="-514350">
              <a:buFont typeface="+mj-lt"/>
              <a:buAutoNum type="arabicPeriod"/>
            </a:pPr>
            <a:r>
              <a:rPr lang="en-US" sz="3200" dirty="0" smtClean="0"/>
              <a:t>Build dept 9-12 understanding and agreement around WEO </a:t>
            </a:r>
            <a:r>
              <a:rPr lang="en-US" sz="3200" dirty="0" smtClean="0">
                <a:solidFill>
                  <a:srgbClr val="FFFF00"/>
                </a:solidFill>
              </a:rPr>
              <a:t>(REFERS DEPT AGREE)</a:t>
            </a:r>
          </a:p>
          <a:p>
            <a:pPr marL="651510" indent="-514350">
              <a:buFont typeface="+mj-lt"/>
              <a:buAutoNum type="arabicPeriod"/>
            </a:pPr>
            <a:r>
              <a:rPr lang="en-US" sz="3200" dirty="0" smtClean="0">
                <a:solidFill>
                  <a:srgbClr val="FFFFFF"/>
                </a:solidFill>
              </a:rPr>
              <a:t>Work on departmental common course maps (listed in Atlas with </a:t>
            </a:r>
            <a:r>
              <a:rPr lang="en-US" sz="3200" b="1" dirty="0" smtClean="0">
                <a:solidFill>
                  <a:srgbClr val="FFFFFF"/>
                </a:solidFill>
              </a:rPr>
              <a:t>M</a:t>
            </a:r>
            <a:r>
              <a:rPr lang="en-US" sz="3200" dirty="0" smtClean="0">
                <a:solidFill>
                  <a:srgbClr val="FFFFFF"/>
                </a:solidFill>
              </a:rPr>
              <a:t>) </a:t>
            </a:r>
            <a:r>
              <a:rPr lang="en-US" sz="3200" dirty="0" smtClean="0">
                <a:solidFill>
                  <a:srgbClr val="FFFF00"/>
                </a:solidFill>
              </a:rPr>
              <a:t>(COURSES AGREE)</a:t>
            </a:r>
          </a:p>
          <a:p>
            <a:pPr marL="651510" indent="-514350">
              <a:buFont typeface="+mj-lt"/>
              <a:buAutoNum type="arabicPeriod"/>
            </a:pPr>
            <a:r>
              <a:rPr lang="en-US" sz="3200" dirty="0" smtClean="0">
                <a:solidFill>
                  <a:srgbClr val="FFFFFF"/>
                </a:solidFill>
              </a:rPr>
              <a:t>Work starts today and continues Oct 8</a:t>
            </a:r>
          </a:p>
          <a:p>
            <a:pPr marL="651510" indent="-514350">
              <a:buFont typeface="+mj-lt"/>
              <a:buAutoNum type="arabicPeriod"/>
            </a:pPr>
            <a:r>
              <a:rPr lang="en-US" sz="3200" dirty="0" smtClean="0">
                <a:solidFill>
                  <a:srgbClr val="FFFFFF"/>
                </a:solidFill>
              </a:rPr>
              <a:t>“Complete” is a relative term…</a:t>
            </a:r>
            <a:endParaRPr lang="en-US" sz="3200" dirty="0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Curriculum Mapping Rubric</a:t>
            </a:r>
            <a:endParaRPr lang="en-US" dirty="0"/>
          </a:p>
        </p:txBody>
      </p:sp>
      <p:pic>
        <p:nvPicPr>
          <p:cNvPr id="4" name="Content Placeholder 3" descr="CurriculumMappingRubricv3.pdf"/>
          <p:cNvPicPr>
            <a:picLocks noGrp="1" noChangeAspect="1"/>
          </p:cNvPicPr>
          <p:nvPr>
            <p:ph idx="1"/>
          </p:nvPr>
        </p:nvPicPr>
        <p:blipFill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979" b="12979"/>
          <a:stretch>
            <a:fillRect/>
          </a:stretch>
        </p:blipFill>
        <p:spPr>
          <a:xfrm>
            <a:off x="-5167" y="1153098"/>
            <a:ext cx="9011050" cy="570490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4881686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CurriculumMappingRubricv3.pdf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66" b="4866"/>
          <a:stretch>
            <a:fillRect/>
          </a:stretch>
        </p:blipFill>
        <p:spPr>
          <a:xfrm>
            <a:off x="289624" y="0"/>
            <a:ext cx="8549438" cy="650079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4855160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Course 9-12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9775" y="1417638"/>
            <a:ext cx="7662864" cy="4618115"/>
          </a:xfrm>
        </p:spPr>
        <p:txBody>
          <a:bodyPr>
            <a:normAutofit/>
          </a:bodyPr>
          <a:lstStyle/>
          <a:p>
            <a:r>
              <a:rPr lang="en-US" dirty="0" smtClean="0"/>
              <a:t>Consensus group = content area “common course” </a:t>
            </a:r>
            <a:r>
              <a:rPr lang="en-US" dirty="0" smtClean="0"/>
              <a:t>(see blog for groupings)</a:t>
            </a:r>
            <a:endParaRPr lang="en-US" dirty="0" smtClean="0"/>
          </a:p>
          <a:p>
            <a:r>
              <a:rPr lang="en-US" smtClean="0"/>
              <a:t>Consensus </a:t>
            </a:r>
            <a:r>
              <a:rPr lang="en-US" smtClean="0"/>
              <a:t>maps (UNITS) </a:t>
            </a:r>
            <a:r>
              <a:rPr lang="en-US" dirty="0" smtClean="0"/>
              <a:t>will be created on Atlas Rubicon for:</a:t>
            </a:r>
          </a:p>
          <a:p>
            <a:pPr lvl="1"/>
            <a:r>
              <a:rPr lang="en-US" dirty="0" smtClean="0"/>
              <a:t>Connection to WEO</a:t>
            </a:r>
            <a:endParaRPr lang="en-US" dirty="0" smtClean="0"/>
          </a:p>
          <a:p>
            <a:pPr lvl="1"/>
            <a:r>
              <a:rPr lang="en-US" dirty="0" smtClean="0"/>
              <a:t>Linked to WEO</a:t>
            </a:r>
          </a:p>
          <a:p>
            <a:pPr lvl="1"/>
            <a:r>
              <a:rPr lang="en-US" dirty="0" smtClean="0"/>
              <a:t>Content</a:t>
            </a:r>
          </a:p>
          <a:p>
            <a:pPr lvl="1"/>
            <a:r>
              <a:rPr lang="en-US" dirty="0" smtClean="0"/>
              <a:t>Skills</a:t>
            </a:r>
          </a:p>
          <a:p>
            <a:pPr lvl="1"/>
            <a:r>
              <a:rPr lang="en-US" dirty="0" smtClean="0"/>
              <a:t>Assessments</a:t>
            </a:r>
          </a:p>
          <a:p>
            <a:endParaRPr lang="en-US" dirty="0" smtClean="0"/>
          </a:p>
          <a:p>
            <a:endParaRPr lang="en-US" b="1" i="1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ヒラギノ丸ゴ Pro W4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ＭＳ 明朝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Apex.thmx</Template>
  <TotalTime>788</TotalTime>
  <Words>394</Words>
  <Application>Microsoft Macintosh PowerPoint</Application>
  <PresentationFormat>On-screen Show (4:3)</PresentationFormat>
  <Paragraphs>53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Apex</vt:lpstr>
      <vt:lpstr>Kumu2Kumu</vt:lpstr>
      <vt:lpstr>K-12 K2K Goals</vt:lpstr>
      <vt:lpstr>PowerPoint Presentation</vt:lpstr>
      <vt:lpstr>KSK Action Plan for 2013-14</vt:lpstr>
      <vt:lpstr>Kapālama Benchmarks</vt:lpstr>
      <vt:lpstr>What does this mean for KHS?</vt:lpstr>
      <vt:lpstr>Curriculum Mapping Rubric</vt:lpstr>
      <vt:lpstr>PowerPoint Presentation</vt:lpstr>
      <vt:lpstr>Common Course 9-12</vt:lpstr>
      <vt:lpstr>MATERIALS</vt:lpstr>
      <vt:lpstr>Locations</vt:lpstr>
      <vt:lpstr>Registration for Oct 25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Kumu2Kumu</dc:title>
  <dc:creator>Dr. Pua Higa (wk)</dc:creator>
  <cp:lastModifiedBy>KS</cp:lastModifiedBy>
  <cp:revision>12</cp:revision>
  <cp:lastPrinted>2013-09-18T23:05:17Z</cp:lastPrinted>
  <dcterms:created xsi:type="dcterms:W3CDTF">2012-09-19T19:12:54Z</dcterms:created>
  <dcterms:modified xsi:type="dcterms:W3CDTF">2013-09-18T23:29:40Z</dcterms:modified>
</cp:coreProperties>
</file>