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-2152" y="-11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printerSettings" Target="printerSettings/printerSettings1.bin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 rot="19140000">
            <a:off x="817112" y="1730403"/>
            <a:ext cx="5648623" cy="1204306"/>
          </a:xfrm>
        </p:spPr>
        <p:txBody>
          <a:bodyPr bIns="9144"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19140000">
            <a:off x="1212277" y="2470925"/>
            <a:ext cx="6511131" cy="329259"/>
          </a:xfrm>
        </p:spPr>
        <p:txBody>
          <a:bodyPr tIns="9144">
            <a:normAutofit/>
          </a:bodyPr>
          <a:lstStyle>
            <a:lvl1pPr marL="0" indent="0" algn="l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466A6E-2BC4-465E-8CD4-E317DA6DB887}" type="datetimeFigureOut">
              <a:rPr lang="en-US" smtClean="0"/>
              <a:t>10/14/14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A1331-BB3D-4577-A777-6516ED613DC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466A6E-2BC4-465E-8CD4-E317DA6DB887}" type="datetimeFigureOut">
              <a:rPr lang="en-US" smtClean="0"/>
              <a:t>10/14/14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A1331-BB3D-4577-A777-6516ED613DC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467836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46783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466A6E-2BC4-465E-8CD4-E317DA6DB887}" type="datetimeFigureOut">
              <a:rPr lang="en-US" smtClean="0"/>
              <a:t>10/14/14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A1331-BB3D-4577-A777-6516ED613DC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466A6E-2BC4-465E-8CD4-E317DA6DB887}" type="datetimeFigureOut">
              <a:rPr lang="en-US" smtClean="0"/>
              <a:t>10/14/14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A1331-BB3D-4577-A777-6516ED613DC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-2380" y="-925"/>
            <a:ext cx="9146380" cy="6858925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2002901">
                <a:moveTo>
                  <a:pt x="0" y="2002901"/>
                </a:moveTo>
                <a:lnTo>
                  <a:pt x="2836585" y="0"/>
                </a:lnTo>
                <a:lnTo>
                  <a:pt x="3352800" y="270"/>
                </a:lnTo>
                <a:lnTo>
                  <a:pt x="3352800" y="2002901"/>
                </a:lnTo>
                <a:lnTo>
                  <a:pt x="0" y="2002901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Triangle 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819399" y="1726737"/>
            <a:ext cx="5650992" cy="1207509"/>
          </a:xfrm>
        </p:spPr>
        <p:txBody>
          <a:bodyPr bIns="9144" anchor="b"/>
          <a:lstStyle>
            <a:lvl1pPr algn="l">
              <a:defRPr kumimoji="0" lang="en-US" sz="32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 rot="19140000">
            <a:off x="1216152" y="2468304"/>
            <a:ext cx="6510528" cy="329184"/>
          </a:xfrm>
        </p:spPr>
        <p:txBody>
          <a:bodyPr anchor="t">
            <a:normAutofit/>
          </a:bodyPr>
          <a:lstStyle>
            <a:lvl1pPr marL="0" indent="0">
              <a:buNone/>
              <a:defRPr kumimoji="0" lang="en-US" sz="1400" b="0" i="0" u="none" strike="noStrike" kern="1200" cap="all" spc="4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466A6E-2BC4-465E-8CD4-E317DA6DB887}" type="datetimeFigureOut">
              <a:rPr lang="en-US" smtClean="0"/>
              <a:t>10/14/14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A1331-BB3D-4577-A777-6516ED613DC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016" y="1097280"/>
            <a:ext cx="3200400" cy="371246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466A6E-2BC4-465E-8CD4-E317DA6DB887}" type="datetimeFigureOut">
              <a:rPr lang="en-US" smtClean="0"/>
              <a:t>10/14/14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A1331-BB3D-4577-A777-6516ED613DC2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9150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0016" y="1097280"/>
            <a:ext cx="3200400" cy="548640"/>
          </a:xfrm>
        </p:spPr>
        <p:txBody>
          <a:bodyPr anchor="b">
            <a:normAutofit/>
          </a:bodyPr>
          <a:lstStyle>
            <a:lvl1pPr marL="0" indent="0">
              <a:buNone/>
              <a:defRPr lang="en-US" sz="1400" b="0" kern="1200" cap="all" spc="400" baseline="0" dirty="0" smtClean="0">
                <a:solidFill>
                  <a:schemeClr val="tx1"/>
                </a:solidFill>
                <a:latin typeface="+mn-lt"/>
                <a:ea typeface="+mj-ea"/>
                <a:cs typeface="Tunga" pitchFamily="2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Font typeface="Arial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0016" y="1701848"/>
            <a:ext cx="3200400" cy="310896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466A6E-2BC4-465E-8CD4-E317DA6DB887}" type="datetimeFigureOut">
              <a:rPr lang="en-US" smtClean="0"/>
              <a:t>10/14/14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A1331-BB3D-4577-A777-6516ED613DC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466A6E-2BC4-465E-8CD4-E317DA6DB887}" type="datetimeFigureOut">
              <a:rPr lang="en-US" smtClean="0"/>
              <a:t>10/14/14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A1331-BB3D-4577-A777-6516ED613DC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466A6E-2BC4-465E-8CD4-E317DA6DB887}" type="datetimeFigureOut">
              <a:rPr lang="en-US" smtClean="0"/>
              <a:t>10/14/14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A1331-BB3D-4577-A777-6516ED613DC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ight Triangle 16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ight Triangle 17"/>
          <p:cNvSpPr/>
          <p:nvPr/>
        </p:nvSpPr>
        <p:spPr>
          <a:xfrm rot="5400000">
            <a:off x="433389" y="-433387"/>
            <a:ext cx="6858000" cy="7724778"/>
          </a:xfrm>
          <a:prstGeom prst="rtTriangle">
            <a:avLst/>
          </a:pr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784930" y="1576103"/>
            <a:ext cx="5212080" cy="1089427"/>
          </a:xfrm>
        </p:spPr>
        <p:txBody>
          <a:bodyPr bIns="0" anchor="b"/>
          <a:lstStyle>
            <a:lvl1pPr algn="l">
              <a:defRPr kumimoji="0" lang="en-US" sz="2800" b="0" i="0" u="none" strike="noStrike" kern="1200" cap="all" spc="0" normalizeH="0" baseline="0" noProof="0" dirty="0" smtClean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9552" y="2618912"/>
            <a:ext cx="3807779" cy="332468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297954" y="2253385"/>
            <a:ext cx="5794760" cy="623314"/>
          </a:xfrm>
        </p:spPr>
        <p:txBody>
          <a:bodyPr>
            <a:normAutofit/>
          </a:bodyPr>
          <a:lstStyle>
            <a:lvl1pPr marL="0" indent="0">
              <a:buNone/>
              <a:defRPr lang="en-US" sz="1400" b="1" kern="1200" dirty="0" smtClean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Arial" pitchFamily="34" charset="0"/>
              <a:buNone/>
              <a:tabLst/>
              <a:defRPr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466A6E-2BC4-465E-8CD4-E317DA6DB887}" type="datetimeFigureOut">
              <a:rPr lang="en-US" smtClean="0"/>
              <a:t>10/14/14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2"/>
            </a:solidFill>
          </a:ln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3FA1331-BB3D-4577-A777-6516ED613DC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10"/>
          <p:cNvSpPr>
            <a:spLocks noGrp="1"/>
          </p:cNvSpPr>
          <p:nvPr>
            <p:ph type="pic" sz="quarter" idx="14"/>
          </p:nvPr>
        </p:nvSpPr>
        <p:spPr>
          <a:xfrm>
            <a:off x="2028825" y="0"/>
            <a:ext cx="7115175" cy="6858000"/>
          </a:xfrm>
          <a:custGeom>
            <a:avLst/>
            <a:gdLst>
              <a:gd name="connsiteX0" fmla="*/ 0 w 7104888"/>
              <a:gd name="connsiteY0" fmla="*/ 0 h 6858000"/>
              <a:gd name="connsiteX1" fmla="*/ 7104888 w 7104888"/>
              <a:gd name="connsiteY1" fmla="*/ 0 h 6858000"/>
              <a:gd name="connsiteX2" fmla="*/ 7104888 w 7104888"/>
              <a:gd name="connsiteY2" fmla="*/ 6858000 h 6858000"/>
              <a:gd name="connsiteX3" fmla="*/ 0 w 7104888"/>
              <a:gd name="connsiteY3" fmla="*/ 6858000 h 6858000"/>
              <a:gd name="connsiteX4" fmla="*/ 0 w 7104888"/>
              <a:gd name="connsiteY4" fmla="*/ 0 h 6858000"/>
              <a:gd name="connsiteX0" fmla="*/ 0 w 7104888"/>
              <a:gd name="connsiteY0" fmla="*/ 0 h 6858000"/>
              <a:gd name="connsiteX1" fmla="*/ 5695188 w 7104888"/>
              <a:gd name="connsiteY1" fmla="*/ 0 h 6858000"/>
              <a:gd name="connsiteX2" fmla="*/ 7104888 w 7104888"/>
              <a:gd name="connsiteY2" fmla="*/ 0 h 6858000"/>
              <a:gd name="connsiteX3" fmla="*/ 7104888 w 7104888"/>
              <a:gd name="connsiteY3" fmla="*/ 6858000 h 6858000"/>
              <a:gd name="connsiteX4" fmla="*/ 0 w 7104888"/>
              <a:gd name="connsiteY4" fmla="*/ 6858000 h 6858000"/>
              <a:gd name="connsiteX5" fmla="*/ 0 w 7104888"/>
              <a:gd name="connsiteY5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0287 w 7115175"/>
              <a:gd name="connsiteY4" fmla="*/ 6858000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10287 w 7115175"/>
              <a:gd name="connsiteY5" fmla="*/ 6858000 h 6858000"/>
              <a:gd name="connsiteX6" fmla="*/ 0 w 7115175"/>
              <a:gd name="connsiteY6" fmla="*/ 5048250 h 6858000"/>
              <a:gd name="connsiteX7" fmla="*/ 10287 w 7115175"/>
              <a:gd name="connsiteY7" fmla="*/ 0 h 6858000"/>
              <a:gd name="connsiteX0" fmla="*/ 10287 w 7115175"/>
              <a:gd name="connsiteY0" fmla="*/ 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  <a:gd name="connsiteX6" fmla="*/ 10287 w 7115175"/>
              <a:gd name="connsiteY6" fmla="*/ 0 h 6858000"/>
              <a:gd name="connsiteX0" fmla="*/ 0 w 7115175"/>
              <a:gd name="connsiteY0" fmla="*/ 5048250 h 6858000"/>
              <a:gd name="connsiteX1" fmla="*/ 5705475 w 7115175"/>
              <a:gd name="connsiteY1" fmla="*/ 0 h 6858000"/>
              <a:gd name="connsiteX2" fmla="*/ 7115175 w 7115175"/>
              <a:gd name="connsiteY2" fmla="*/ 0 h 6858000"/>
              <a:gd name="connsiteX3" fmla="*/ 7115175 w 7115175"/>
              <a:gd name="connsiteY3" fmla="*/ 6858000 h 6858000"/>
              <a:gd name="connsiteX4" fmla="*/ 1533526 w 7115175"/>
              <a:gd name="connsiteY4" fmla="*/ 6848475 h 6858000"/>
              <a:gd name="connsiteX5" fmla="*/ 0 w 7115175"/>
              <a:gd name="connsiteY5" fmla="*/ 504825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115175" h="6858000">
                <a:moveTo>
                  <a:pt x="0" y="5048250"/>
                </a:moveTo>
                <a:lnTo>
                  <a:pt x="5705475" y="0"/>
                </a:lnTo>
                <a:lnTo>
                  <a:pt x="7115175" y="0"/>
                </a:lnTo>
                <a:lnTo>
                  <a:pt x="7115175" y="6858000"/>
                </a:lnTo>
                <a:lnTo>
                  <a:pt x="1533526" y="6848475"/>
                </a:lnTo>
                <a:lnTo>
                  <a:pt x="0" y="50482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</p:spPr>
        <p:txBody>
          <a:bodyPr rIns="182880" anchor="ctr"/>
          <a:lstStyle>
            <a:lvl1pPr algn="r">
              <a:defRPr/>
            </a:lvl1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9" name="Right Triangle 8"/>
          <p:cNvSpPr/>
          <p:nvPr/>
        </p:nvSpPr>
        <p:spPr>
          <a:xfrm>
            <a:off x="0" y="2647950"/>
            <a:ext cx="3571875" cy="4210050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0" y="5048250"/>
            <a:ext cx="3571875" cy="1809750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1809750 h 1809750"/>
              <a:gd name="connsiteX1" fmla="*/ 1895475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  <a:gd name="connsiteX0" fmla="*/ 0 w 3571875"/>
              <a:gd name="connsiteY0" fmla="*/ 1809750 h 1809750"/>
              <a:gd name="connsiteX1" fmla="*/ 2038350 w 3571875"/>
              <a:gd name="connsiteY1" fmla="*/ 0 h 1809750"/>
              <a:gd name="connsiteX2" fmla="*/ 3571875 w 3571875"/>
              <a:gd name="connsiteY2" fmla="*/ 1809750 h 1809750"/>
              <a:gd name="connsiteX3" fmla="*/ 0 w 3571875"/>
              <a:gd name="connsiteY3" fmla="*/ 1809750 h 18097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571875" h="1809750">
                <a:moveTo>
                  <a:pt x="0" y="1809750"/>
                </a:moveTo>
                <a:lnTo>
                  <a:pt x="2038350" y="0"/>
                </a:lnTo>
                <a:lnTo>
                  <a:pt x="3571875" y="1809750"/>
                </a:lnTo>
                <a:lnTo>
                  <a:pt x="0" y="1809750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19140000">
            <a:off x="671197" y="1717501"/>
            <a:ext cx="5486400" cy="867444"/>
          </a:xfrm>
        </p:spPr>
        <p:txBody>
          <a:bodyPr anchor="b"/>
          <a:lstStyle>
            <a:lvl1pPr algn="l">
              <a:defRPr sz="2800" b="0"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19140000">
            <a:off x="1143479" y="2180529"/>
            <a:ext cx="6096545" cy="740664"/>
          </a:xfrm>
        </p:spPr>
        <p:txBody>
          <a:bodyPr/>
          <a:lstStyle>
            <a:lvl1pPr marL="0" indent="0">
              <a:buNone/>
              <a:defRPr sz="14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466A6E-2BC4-465E-8CD4-E317DA6DB887}" type="datetimeFigureOut">
              <a:rPr lang="en-US" smtClean="0"/>
              <a:t>10/14/14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FA1331-BB3D-4577-A777-6516ED613DC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2382" y="5050633"/>
            <a:ext cx="3574257" cy="1807368"/>
          </a:xfrm>
          <a:custGeom>
            <a:avLst/>
            <a:gdLst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3571875 w 3571875"/>
              <a:gd name="connsiteY2" fmla="*/ 4210050 h 4210050"/>
              <a:gd name="connsiteX3" fmla="*/ 0 w 3571875"/>
              <a:gd name="connsiteY3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883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050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281238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28825 w 3571875"/>
              <a:gd name="connsiteY2" fmla="*/ 2393157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76450 w 3571875"/>
              <a:gd name="connsiteY2" fmla="*/ 2274094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245519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4210050 h 4210050"/>
              <a:gd name="connsiteX1" fmla="*/ 0 w 3571875"/>
              <a:gd name="connsiteY1" fmla="*/ 0 h 4210050"/>
              <a:gd name="connsiteX2" fmla="*/ 2038350 w 3571875"/>
              <a:gd name="connsiteY2" fmla="*/ 2405063 h 4210050"/>
              <a:gd name="connsiteX3" fmla="*/ 3571875 w 3571875"/>
              <a:gd name="connsiteY3" fmla="*/ 4210050 h 4210050"/>
              <a:gd name="connsiteX4" fmla="*/ 0 w 3571875"/>
              <a:gd name="connsiteY4" fmla="*/ 4210050 h 4210050"/>
              <a:gd name="connsiteX0" fmla="*/ 0 w 3571875"/>
              <a:gd name="connsiteY0" fmla="*/ 2433637 h 2433637"/>
              <a:gd name="connsiteX1" fmla="*/ 257175 w 3571875"/>
              <a:gd name="connsiteY1" fmla="*/ 0 h 2433637"/>
              <a:gd name="connsiteX2" fmla="*/ 2038350 w 3571875"/>
              <a:gd name="connsiteY2" fmla="*/ 628650 h 2433637"/>
              <a:gd name="connsiteX3" fmla="*/ 3571875 w 3571875"/>
              <a:gd name="connsiteY3" fmla="*/ 2433637 h 2433637"/>
              <a:gd name="connsiteX4" fmla="*/ 0 w 3571875"/>
              <a:gd name="connsiteY4" fmla="*/ 2433637 h 2433637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24051 w 3574257"/>
              <a:gd name="connsiteY2" fmla="*/ 30718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40682 w 3574257"/>
              <a:gd name="connsiteY2" fmla="*/ 450057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9749 h 1809749"/>
              <a:gd name="connsiteX1" fmla="*/ 0 w 3574257"/>
              <a:gd name="connsiteY1" fmla="*/ 2381 h 1809749"/>
              <a:gd name="connsiteX2" fmla="*/ 2038351 w 3574257"/>
              <a:gd name="connsiteY2" fmla="*/ 0 h 1809749"/>
              <a:gd name="connsiteX3" fmla="*/ 3574257 w 3574257"/>
              <a:gd name="connsiteY3" fmla="*/ 1809749 h 1809749"/>
              <a:gd name="connsiteX4" fmla="*/ 2382 w 3574257"/>
              <a:gd name="connsiteY4" fmla="*/ 1809749 h 1809749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657351 w 3574257"/>
              <a:gd name="connsiteY2" fmla="*/ 2309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0732 w 3574257"/>
              <a:gd name="connsiteY2" fmla="*/ 238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774032 w 3574257"/>
              <a:gd name="connsiteY2" fmla="*/ 161925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969294 w 3574257"/>
              <a:gd name="connsiteY2" fmla="*/ 21432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1819275 w 3574257"/>
              <a:gd name="connsiteY2" fmla="*/ 200026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  <a:gd name="connsiteX0" fmla="*/ 2382 w 3574257"/>
              <a:gd name="connsiteY0" fmla="*/ 1807368 h 1807368"/>
              <a:gd name="connsiteX1" fmla="*/ 0 w 3574257"/>
              <a:gd name="connsiteY1" fmla="*/ 0 h 1807368"/>
              <a:gd name="connsiteX2" fmla="*/ 2045494 w 3574257"/>
              <a:gd name="connsiteY2" fmla="*/ 1 h 1807368"/>
              <a:gd name="connsiteX3" fmla="*/ 3574257 w 3574257"/>
              <a:gd name="connsiteY3" fmla="*/ 1807368 h 1807368"/>
              <a:gd name="connsiteX4" fmla="*/ 2382 w 3574257"/>
              <a:gd name="connsiteY4" fmla="*/ 1807368 h 1807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574257" h="1807368">
                <a:moveTo>
                  <a:pt x="2382" y="1807368"/>
                </a:moveTo>
                <a:lnTo>
                  <a:pt x="0" y="0"/>
                </a:lnTo>
                <a:lnTo>
                  <a:pt x="2045494" y="1"/>
                </a:lnTo>
                <a:lnTo>
                  <a:pt x="3574257" y="1807368"/>
                </a:lnTo>
                <a:lnTo>
                  <a:pt x="2382" y="1807368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2380" y="5051292"/>
            <a:ext cx="9146380" cy="1806709"/>
          </a:xfrm>
          <a:custGeom>
            <a:avLst/>
            <a:gdLst>
              <a:gd name="connsiteX0" fmla="*/ 0 w 3350419"/>
              <a:gd name="connsiteY0" fmla="*/ 2081213 h 2083594"/>
              <a:gd name="connsiteX1" fmla="*/ 3031331 w 3350419"/>
              <a:gd name="connsiteY1" fmla="*/ 0 h 2083594"/>
              <a:gd name="connsiteX2" fmla="*/ 3350419 w 3350419"/>
              <a:gd name="connsiteY2" fmla="*/ 80963 h 2083594"/>
              <a:gd name="connsiteX3" fmla="*/ 3350419 w 3350419"/>
              <a:gd name="connsiteY3" fmla="*/ 2083594 h 2083594"/>
              <a:gd name="connsiteX4" fmla="*/ 0 w 3350419"/>
              <a:gd name="connsiteY4" fmla="*/ 2081213 h 2083594"/>
              <a:gd name="connsiteX0" fmla="*/ 0 w 3112294"/>
              <a:gd name="connsiteY0" fmla="*/ 2019301 h 2083594"/>
              <a:gd name="connsiteX1" fmla="*/ 2793206 w 3112294"/>
              <a:gd name="connsiteY1" fmla="*/ 0 h 2083594"/>
              <a:gd name="connsiteX2" fmla="*/ 3112294 w 3112294"/>
              <a:gd name="connsiteY2" fmla="*/ 80963 h 2083594"/>
              <a:gd name="connsiteX3" fmla="*/ 3112294 w 3112294"/>
              <a:gd name="connsiteY3" fmla="*/ 2083594 h 2083594"/>
              <a:gd name="connsiteX4" fmla="*/ 0 w 3112294"/>
              <a:gd name="connsiteY4" fmla="*/ 2019301 h 2083594"/>
              <a:gd name="connsiteX0" fmla="*/ 0 w 3345656"/>
              <a:gd name="connsiteY0" fmla="*/ 2097882 h 2097882"/>
              <a:gd name="connsiteX1" fmla="*/ 3026568 w 3345656"/>
              <a:gd name="connsiteY1" fmla="*/ 0 h 2097882"/>
              <a:gd name="connsiteX2" fmla="*/ 3345656 w 3345656"/>
              <a:gd name="connsiteY2" fmla="*/ 80963 h 2097882"/>
              <a:gd name="connsiteX3" fmla="*/ 3345656 w 3345656"/>
              <a:gd name="connsiteY3" fmla="*/ 2083594 h 2097882"/>
              <a:gd name="connsiteX4" fmla="*/ 0 w 3345656"/>
              <a:gd name="connsiteY4" fmla="*/ 2097882 h 2097882"/>
              <a:gd name="connsiteX0" fmla="*/ 0 w 2800350"/>
              <a:gd name="connsiteY0" fmla="*/ 1935957 h 2083594"/>
              <a:gd name="connsiteX1" fmla="*/ 2481262 w 2800350"/>
              <a:gd name="connsiteY1" fmla="*/ 0 h 2083594"/>
              <a:gd name="connsiteX2" fmla="*/ 2800350 w 2800350"/>
              <a:gd name="connsiteY2" fmla="*/ 80963 h 2083594"/>
              <a:gd name="connsiteX3" fmla="*/ 2800350 w 2800350"/>
              <a:gd name="connsiteY3" fmla="*/ 2083594 h 2083594"/>
              <a:gd name="connsiteX4" fmla="*/ 0 w 2800350"/>
              <a:gd name="connsiteY4" fmla="*/ 1935957 h 2083594"/>
              <a:gd name="connsiteX0" fmla="*/ 0 w 3352800"/>
              <a:gd name="connsiteY0" fmla="*/ 2083594 h 2083594"/>
              <a:gd name="connsiteX1" fmla="*/ 3033712 w 3352800"/>
              <a:gd name="connsiteY1" fmla="*/ 0 h 2083594"/>
              <a:gd name="connsiteX2" fmla="*/ 3352800 w 3352800"/>
              <a:gd name="connsiteY2" fmla="*/ 80963 h 2083594"/>
              <a:gd name="connsiteX3" fmla="*/ 3352800 w 3352800"/>
              <a:gd name="connsiteY3" fmla="*/ 2083594 h 2083594"/>
              <a:gd name="connsiteX4" fmla="*/ 0 w 3352800"/>
              <a:gd name="connsiteY4" fmla="*/ 2083594 h 2083594"/>
              <a:gd name="connsiteX0" fmla="*/ 0 w 3352800"/>
              <a:gd name="connsiteY0" fmla="*/ 2002631 h 2002631"/>
              <a:gd name="connsiteX1" fmla="*/ 3033712 w 3352800"/>
              <a:gd name="connsiteY1" fmla="*/ 15716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988469 w 3352800"/>
              <a:gd name="connsiteY1" fmla="*/ 59530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3966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45314 w 3352800"/>
              <a:gd name="connsiteY1" fmla="*/ 1224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34839 w 3352800"/>
              <a:gd name="connsiteY1" fmla="*/ 425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631 h 2002631"/>
              <a:gd name="connsiteX1" fmla="*/ 2875865 w 3352800"/>
              <a:gd name="connsiteY1" fmla="*/ 81782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2002901 h 2002901"/>
              <a:gd name="connsiteX1" fmla="*/ 2836585 w 3352800"/>
              <a:gd name="connsiteY1" fmla="*/ 0 h 2002901"/>
              <a:gd name="connsiteX2" fmla="*/ 3352800 w 3352800"/>
              <a:gd name="connsiteY2" fmla="*/ 270 h 2002901"/>
              <a:gd name="connsiteX3" fmla="*/ 3352800 w 3352800"/>
              <a:gd name="connsiteY3" fmla="*/ 2002901 h 2002901"/>
              <a:gd name="connsiteX4" fmla="*/ 0 w 3352800"/>
              <a:gd name="connsiteY4" fmla="*/ 2002901 h 2002901"/>
              <a:gd name="connsiteX0" fmla="*/ 0 w 3352800"/>
              <a:gd name="connsiteY0" fmla="*/ 2002631 h 2002631"/>
              <a:gd name="connsiteX1" fmla="*/ 754045 w 3352800"/>
              <a:gd name="connsiteY1" fmla="*/ 1468326 h 2002631"/>
              <a:gd name="connsiteX2" fmla="*/ 3352800 w 3352800"/>
              <a:gd name="connsiteY2" fmla="*/ 0 h 2002631"/>
              <a:gd name="connsiteX3" fmla="*/ 3352800 w 3352800"/>
              <a:gd name="connsiteY3" fmla="*/ 2002631 h 2002631"/>
              <a:gd name="connsiteX4" fmla="*/ 0 w 3352800"/>
              <a:gd name="connsiteY4" fmla="*/ 2002631 h 2002631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34305 h 534305"/>
              <a:gd name="connsiteX1" fmla="*/ 754045 w 3352800"/>
              <a:gd name="connsiteY1" fmla="*/ 0 h 534305"/>
              <a:gd name="connsiteX2" fmla="*/ 3352800 w 3352800"/>
              <a:gd name="connsiteY2" fmla="*/ 7687 h 534305"/>
              <a:gd name="connsiteX3" fmla="*/ 3352800 w 3352800"/>
              <a:gd name="connsiteY3" fmla="*/ 534305 h 534305"/>
              <a:gd name="connsiteX4" fmla="*/ 0 w 3352800"/>
              <a:gd name="connsiteY4" fmla="*/ 534305 h 534305"/>
              <a:gd name="connsiteX0" fmla="*/ 0 w 3352800"/>
              <a:gd name="connsiteY0" fmla="*/ 526618 h 526618"/>
              <a:gd name="connsiteX1" fmla="*/ 980611 w 3352800"/>
              <a:gd name="connsiteY1" fmla="*/ 9368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6888 h 526888"/>
              <a:gd name="connsiteX1" fmla="*/ 744735 w 3352800"/>
              <a:gd name="connsiteY1" fmla="*/ 0 h 526888"/>
              <a:gd name="connsiteX2" fmla="*/ 3352800 w 3352800"/>
              <a:gd name="connsiteY2" fmla="*/ 270 h 526888"/>
              <a:gd name="connsiteX3" fmla="*/ 3352800 w 3352800"/>
              <a:gd name="connsiteY3" fmla="*/ 526888 h 526888"/>
              <a:gd name="connsiteX4" fmla="*/ 0 w 3352800"/>
              <a:gd name="connsiteY4" fmla="*/ 526888 h 526888"/>
              <a:gd name="connsiteX0" fmla="*/ 0 w 3352800"/>
              <a:gd name="connsiteY0" fmla="*/ 526618 h 526618"/>
              <a:gd name="connsiteX1" fmla="*/ 811948 w 3352800"/>
              <a:gd name="connsiteY1" fmla="*/ 60921 h 526618"/>
              <a:gd name="connsiteX2" fmla="*/ 3352800 w 3352800"/>
              <a:gd name="connsiteY2" fmla="*/ 0 h 526618"/>
              <a:gd name="connsiteX3" fmla="*/ 3352800 w 3352800"/>
              <a:gd name="connsiteY3" fmla="*/ 526618 h 526618"/>
              <a:gd name="connsiteX4" fmla="*/ 0 w 3352800"/>
              <a:gd name="connsiteY4" fmla="*/ 526618 h 526618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966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241069 w 3352800"/>
              <a:gd name="connsiteY2" fmla="*/ 94144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584 h 527584"/>
              <a:gd name="connsiteX1" fmla="*/ 751718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  <a:gd name="connsiteX0" fmla="*/ 0 w 3352800"/>
              <a:gd name="connsiteY0" fmla="*/ 527313 h 527313"/>
              <a:gd name="connsiteX1" fmla="*/ 900984 w 3352800"/>
              <a:gd name="connsiteY1" fmla="*/ 97774 h 527313"/>
              <a:gd name="connsiteX2" fmla="*/ 3352800 w 3352800"/>
              <a:gd name="connsiteY2" fmla="*/ 0 h 527313"/>
              <a:gd name="connsiteX3" fmla="*/ 3352800 w 3352800"/>
              <a:gd name="connsiteY3" fmla="*/ 527313 h 527313"/>
              <a:gd name="connsiteX4" fmla="*/ 0 w 3352800"/>
              <a:gd name="connsiteY4" fmla="*/ 527313 h 527313"/>
              <a:gd name="connsiteX0" fmla="*/ 0 w 3352800"/>
              <a:gd name="connsiteY0" fmla="*/ 527584 h 527584"/>
              <a:gd name="connsiteX1" fmla="*/ 748227 w 3352800"/>
              <a:gd name="connsiteY1" fmla="*/ 0 h 527584"/>
              <a:gd name="connsiteX2" fmla="*/ 3352800 w 3352800"/>
              <a:gd name="connsiteY2" fmla="*/ 271 h 527584"/>
              <a:gd name="connsiteX3" fmla="*/ 3352800 w 3352800"/>
              <a:gd name="connsiteY3" fmla="*/ 527584 h 527584"/>
              <a:gd name="connsiteX4" fmla="*/ 0 w 3352800"/>
              <a:gd name="connsiteY4" fmla="*/ 527584 h 52758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352800" h="527584">
                <a:moveTo>
                  <a:pt x="0" y="527584"/>
                </a:moveTo>
                <a:lnTo>
                  <a:pt x="748227" y="0"/>
                </a:lnTo>
                <a:lnTo>
                  <a:pt x="3352800" y="271"/>
                </a:lnTo>
                <a:lnTo>
                  <a:pt x="3352800" y="527584"/>
                </a:lnTo>
                <a:lnTo>
                  <a:pt x="0" y="527584"/>
                </a:lnTo>
                <a:close/>
              </a:path>
            </a:pathLst>
          </a:custGeom>
          <a:solidFill>
            <a:schemeClr val="accent3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365760"/>
            <a:ext cx="7520940" cy="54864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100628"/>
            <a:ext cx="7520940" cy="357984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9140000">
            <a:off x="201168" y="5870448"/>
            <a:ext cx="2176272" cy="2011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71466A6E-2BC4-465E-8CD4-E317DA6DB887}" type="datetimeFigureOut">
              <a:rPr lang="en-US" smtClean="0"/>
              <a:t>10/14/14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17514" y="6285122"/>
            <a:ext cx="47244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spc="200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01038" y="6170822"/>
            <a:ext cx="502920" cy="502920"/>
          </a:xfrm>
          <a:prstGeom prst="ellipse">
            <a:avLst/>
          </a:prstGeom>
          <a:ln w="19050">
            <a:solidFill>
              <a:srgbClr val="FFFFFF"/>
            </a:solidFill>
          </a:ln>
        </p:spPr>
        <p:txBody>
          <a:bodyPr vert="horz" lIns="9144" tIns="9144" rIns="9144" bIns="9144" rtlCol="0" anchor="ctr">
            <a:normAutofit/>
          </a:bodyPr>
          <a:lstStyle>
            <a:lvl1pPr algn="ctr">
              <a:defRPr sz="1650">
                <a:solidFill>
                  <a:srgbClr val="FFFFFF"/>
                </a:solidFill>
              </a:defRPr>
            </a:lvl1pPr>
          </a:lstStyle>
          <a:p>
            <a:fld id="{63FA1331-BB3D-4577-A777-6516ED613DC2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28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800"/>
        </a:spcBef>
        <a:buFont typeface="Arial" pitchFamily="34" charset="0"/>
        <a:buNone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1737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4023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630936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859536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" indent="-173736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3533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581912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792224" indent="-164592" algn="l" defTabSz="914400" rtl="0" eaLnBrk="1" latinLnBrk="0" hangingPunct="1">
        <a:spcBef>
          <a:spcPts val="300"/>
        </a:spcBef>
        <a:buClr>
          <a:schemeClr val="accent2"/>
        </a:buClr>
        <a:buFont typeface="Wingdings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4" Type="http://schemas.openxmlformats.org/officeDocument/2006/relationships/image" Target="../media/image7.png"/><Relationship Id="rId5" Type="http://schemas.openxmlformats.org/officeDocument/2006/relationships/image" Target="../media/image8.png"/><Relationship Id="rId6" Type="http://schemas.openxmlformats.org/officeDocument/2006/relationships/image" Target="../media/image9.png"/><Relationship Id="rId7" Type="http://schemas.openxmlformats.org/officeDocument/2006/relationships/image" Target="../media/image10.png"/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Evaluating and Writing Variable Expressions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823667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7520940" cy="548640"/>
          </a:xfrm>
        </p:spPr>
        <p:txBody>
          <a:bodyPr/>
          <a:lstStyle/>
          <a:p>
            <a:r>
              <a:rPr lang="en-US" sz="4000" dirty="0" smtClean="0"/>
              <a:t>Vocabulary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447800"/>
            <a:ext cx="8229600" cy="83819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200" dirty="0" smtClean="0"/>
              <a:t>Variable</a:t>
            </a:r>
            <a:r>
              <a:rPr lang="en-US" sz="3200" b="0" dirty="0" smtClean="0"/>
              <a:t>:  A symbol that stands for a number.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52400" y="2438400"/>
            <a:ext cx="88392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/>
              <a:t>Variable Expression</a:t>
            </a:r>
            <a:r>
              <a:rPr lang="en-US" sz="3200" dirty="0" smtClean="0"/>
              <a:t>:  A group of numbers, variables, operations.</a:t>
            </a:r>
          </a:p>
        </p:txBody>
      </p:sp>
    </p:spTree>
    <p:extLst>
      <p:ext uri="{BB962C8B-B14F-4D97-AF65-F5344CB8AC3E}">
        <p14:creationId xmlns:p14="http://schemas.microsoft.com/office/powerpoint/2010/main" val="345427461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30217709"/>
              </p:ext>
            </p:extLst>
          </p:nvPr>
        </p:nvGraphicFramePr>
        <p:xfrm>
          <a:off x="304800" y="304800"/>
          <a:ext cx="3886200" cy="457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73841"/>
                <a:gridCol w="1612359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Key Word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Operation</a:t>
                      </a:r>
                      <a:endParaRPr lang="en-US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Add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+</a:t>
                      </a:r>
                      <a:endParaRPr lang="en-US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Plus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/>
                        <a:t>+</a:t>
                      </a:r>
                      <a:endParaRPr lang="en-US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Sum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+</a:t>
                      </a:r>
                      <a:endParaRPr lang="en-US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Total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+</a:t>
                      </a:r>
                      <a:endParaRPr lang="en-US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Increased by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+</a:t>
                      </a:r>
                      <a:endParaRPr lang="en-US" sz="2400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More than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+</a:t>
                      </a:r>
                      <a:endParaRPr lang="en-US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Product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x</a:t>
                      </a:r>
                      <a:endParaRPr lang="en-US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Times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/>
                        <a:t>x</a:t>
                      </a:r>
                      <a:endParaRPr lang="en-US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Multiply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/>
                        <a:t>x</a:t>
                      </a:r>
                      <a:endParaRPr lang="en-US" sz="2400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7834723"/>
              </p:ext>
            </p:extLst>
          </p:nvPr>
        </p:nvGraphicFramePr>
        <p:xfrm>
          <a:off x="4953000" y="304800"/>
          <a:ext cx="3581400" cy="4414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7401"/>
                <a:gridCol w="1523999"/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Key Word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Operation</a:t>
                      </a:r>
                      <a:endParaRPr lang="en-US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Minus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-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Difference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-</a:t>
                      </a:r>
                      <a:endParaRPr lang="en-US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Subtract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-</a:t>
                      </a:r>
                      <a:endParaRPr lang="en-US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Less than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-</a:t>
                      </a:r>
                      <a:endParaRPr lang="en-US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Less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/>
                        <a:t>-</a:t>
                      </a:r>
                      <a:endParaRPr lang="en-US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Decreased</a:t>
                      </a:r>
                      <a:r>
                        <a:rPr lang="en-US" sz="2400" baseline="0" dirty="0" smtClean="0"/>
                        <a:t> by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-</a:t>
                      </a:r>
                      <a:endParaRPr lang="en-US" sz="2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Quotient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 dirty="0"/>
                    </a:p>
                  </a:txBody>
                  <a:tcPr/>
                </a:tc>
              </a:tr>
              <a:tr h="756920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Divide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2400" dirty="0" smtClean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2691787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381000" y="374073"/>
                <a:ext cx="8382000" cy="181588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800" dirty="0" smtClean="0"/>
                  <a:t>Suppose you want to buy two DVDs and a $7 </a:t>
                </a:r>
                <a:r>
                  <a:rPr lang="en-US" sz="2800" dirty="0" err="1" smtClean="0"/>
                  <a:t>itunes</a:t>
                </a:r>
                <a:r>
                  <a:rPr lang="en-US" sz="2800" dirty="0" smtClean="0"/>
                  <a:t> download.  Use the variable expression</a:t>
                </a:r>
              </a:p>
              <a:p>
                <a14:m>
                  <m:oMath xmlns="" xmlns:m="http://schemas.openxmlformats.org/officeDocument/2006/math">
                    <m:r>
                      <a:rPr lang="en-US" sz="2800" b="0" i="1" smtClean="0">
                        <a:latin typeface="Cambria Math"/>
                      </a:rPr>
                      <m:t>2</m:t>
                    </m:r>
                    <m:r>
                      <a:rPr lang="en-US" sz="2800" b="0" i="1" smtClean="0">
                        <a:latin typeface="Cambria Math"/>
                      </a:rPr>
                      <m:t>𝑥</m:t>
                    </m:r>
                    <m:r>
                      <a:rPr lang="en-US" sz="2800" b="0" i="1" smtClean="0">
                        <a:latin typeface="Cambria Math"/>
                      </a:rPr>
                      <m:t>+7</m:t>
                    </m:r>
                  </m:oMath>
                </a14:m>
                <a:r>
                  <a:rPr lang="en-US" sz="2800" dirty="0" smtClean="0"/>
                  <a:t>.  Find the total cost of your purchase if the DVDs cost $9.95 each.</a:t>
                </a:r>
                <a:endParaRPr lang="en-US" sz="2800" dirty="0"/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1000" y="374073"/>
                <a:ext cx="8382000" cy="1815882"/>
              </a:xfrm>
              <a:prstGeom prst="rect">
                <a:avLst/>
              </a:prstGeom>
              <a:blipFill rotWithShape="1">
                <a:blip r:embed="rId2"/>
                <a:stretch>
                  <a:fillRect l="-1527" t="-3020" b="-872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1219200" y="2788860"/>
                <a:ext cx="1140312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=""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/>
                        </a:rPr>
                        <m:t>2</m:t>
                      </m:r>
                      <m:r>
                        <a:rPr lang="en-US" sz="2400" b="0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𝑥</m:t>
                      </m:r>
                      <m:r>
                        <a:rPr lang="en-US" sz="2400" b="0" i="1" smtClean="0">
                          <a:latin typeface="Cambria Math"/>
                        </a:rPr>
                        <m:t>+7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19200" y="2788860"/>
                <a:ext cx="1140312" cy="461665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2352585" y="2788860"/>
                <a:ext cx="2110962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=""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/>
                        </a:rPr>
                        <m:t>=2(</m:t>
                      </m:r>
                      <m:r>
                        <a:rPr lang="en-US" sz="2400" b="0" i="1" smtClean="0">
                          <a:solidFill>
                            <a:srgbClr val="FF0000"/>
                          </a:solidFill>
                          <a:latin typeface="Cambria Math"/>
                          <a:ea typeface="Cambria Math"/>
                        </a:rPr>
                        <m:t>9.95</m:t>
                      </m:r>
                      <m:r>
                        <a:rPr lang="en-US" sz="2400" b="0" i="1" smtClean="0">
                          <a:latin typeface="Cambria Math"/>
                          <a:ea typeface="Cambria Math"/>
                        </a:rPr>
                        <m:t>)+7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52585" y="2788860"/>
                <a:ext cx="2110962" cy="461665"/>
              </a:xfrm>
              <a:prstGeom prst="rect">
                <a:avLst/>
              </a:prstGeom>
              <a:blipFill rotWithShape="1">
                <a:blip r:embed="rId4"/>
                <a:stretch>
                  <a:fillRect b="-1973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2387221" y="3294183"/>
                <a:ext cx="1854482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=""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/>
                        </a:rPr>
                        <m:t>=19.90+7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87221" y="3294183"/>
                <a:ext cx="1854482" cy="461665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Rectangle 5"/>
              <p:cNvSpPr/>
              <p:nvPr/>
            </p:nvSpPr>
            <p:spPr>
              <a:xfrm>
                <a:off x="2404301" y="3762407"/>
                <a:ext cx="1318502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Para xmlns=""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i="1" smtClean="0">
                          <a:latin typeface="Cambria Math"/>
                        </a:rPr>
                        <m:t>=</m:t>
                      </m:r>
                      <m:r>
                        <a:rPr lang="en-US" sz="2400" b="0" i="1" smtClean="0">
                          <a:latin typeface="Cambria Math"/>
                        </a:rPr>
                        <m:t>26.90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6" name="Rectangle 5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04301" y="3762407"/>
                <a:ext cx="1318502" cy="461665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5341160" y="2819637"/>
                <a:ext cx="2356992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000" dirty="0" smtClean="0">
                    <a:solidFill>
                      <a:srgbClr val="00B050"/>
                    </a:solidFill>
                  </a:rPr>
                  <a:t>Substitue 9.95 for </a:t>
                </a:r>
                <a14:m>
                  <m:oMath xmlns="" xmlns:m="http://schemas.openxmlformats.org/officeDocument/2006/math">
                    <m:r>
                      <a:rPr lang="en-US" sz="2000" b="0" i="1" smtClean="0">
                        <a:solidFill>
                          <a:srgbClr val="00B050"/>
                        </a:solidFill>
                        <a:latin typeface="Cambria Math"/>
                      </a:rPr>
                      <m:t>𝑥</m:t>
                    </m:r>
                  </m:oMath>
                </a14:m>
                <a:endParaRPr lang="en-US" sz="2000" dirty="0">
                  <a:solidFill>
                    <a:srgbClr val="00B050"/>
                  </a:solidFill>
                </a:endParaRPr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41160" y="2819637"/>
                <a:ext cx="2356992" cy="400110"/>
              </a:xfrm>
              <a:prstGeom prst="rect">
                <a:avLst/>
              </a:prstGeom>
              <a:blipFill rotWithShape="1">
                <a:blip r:embed="rId7"/>
                <a:stretch>
                  <a:fillRect l="-2584" t="-7692" b="-2769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Rectangle 7"/>
          <p:cNvSpPr/>
          <p:nvPr/>
        </p:nvSpPr>
        <p:spPr>
          <a:xfrm>
            <a:off x="5341160" y="3340349"/>
            <a:ext cx="94609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rgbClr val="00B050"/>
                </a:solidFill>
              </a:rPr>
              <a:t>Multiply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5325927" y="3808573"/>
            <a:ext cx="94884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rgbClr val="00B050"/>
                </a:solidFill>
              </a:rPr>
              <a:t>Simplify</a:t>
            </a:r>
            <a:endParaRPr lang="en-US" dirty="0"/>
          </a:p>
        </p:txBody>
      </p:sp>
      <p:cxnSp>
        <p:nvCxnSpPr>
          <p:cNvPr id="11" name="Straight Arrow Connector 10"/>
          <p:cNvCxnSpPr>
            <a:stCxn id="7" idx="1"/>
            <a:endCxn id="4" idx="3"/>
          </p:cNvCxnSpPr>
          <p:nvPr/>
        </p:nvCxnSpPr>
        <p:spPr>
          <a:xfrm flipH="1">
            <a:off x="4463547" y="3019692"/>
            <a:ext cx="877613" cy="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>
            <a:stCxn id="8" idx="1"/>
            <a:endCxn id="5" idx="3"/>
          </p:cNvCxnSpPr>
          <p:nvPr/>
        </p:nvCxnSpPr>
        <p:spPr>
          <a:xfrm flipH="1">
            <a:off x="4241703" y="3525015"/>
            <a:ext cx="1099457" cy="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>
            <a:stCxn id="9" idx="1"/>
            <a:endCxn id="6" idx="3"/>
          </p:cNvCxnSpPr>
          <p:nvPr/>
        </p:nvCxnSpPr>
        <p:spPr>
          <a:xfrm flipH="1">
            <a:off x="3722803" y="3993239"/>
            <a:ext cx="1603124" cy="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1399988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7" grpId="0"/>
      <p:bldP spid="8" grpId="0"/>
      <p:bldP spid="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38200" y="609600"/>
            <a:ext cx="777488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/>
              <a:t>The sum of 63 and some number is 82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56952092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Angles">
  <a:themeElements>
    <a:clrScheme name="Angles">
      <a:dk1>
        <a:srgbClr val="000000"/>
      </a:dk1>
      <a:lt1>
        <a:srgbClr val="FFFFFF"/>
      </a:lt1>
      <a:dk2>
        <a:srgbClr val="434342"/>
      </a:dk2>
      <a:lt2>
        <a:srgbClr val="CDD7D9"/>
      </a:lt2>
      <a:accent1>
        <a:srgbClr val="797B7E"/>
      </a:accent1>
      <a:accent2>
        <a:srgbClr val="F96A1B"/>
      </a:accent2>
      <a:accent3>
        <a:srgbClr val="08A1D9"/>
      </a:accent3>
      <a:accent4>
        <a:srgbClr val="7C984A"/>
      </a:accent4>
      <a:accent5>
        <a:srgbClr val="C2AD8D"/>
      </a:accent5>
      <a:accent6>
        <a:srgbClr val="506E94"/>
      </a:accent6>
      <a:hlink>
        <a:srgbClr val="5F5F5F"/>
      </a:hlink>
      <a:folHlink>
        <a:srgbClr val="969696"/>
      </a:folHlink>
    </a:clrScheme>
    <a:fontScheme name="Angles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ngle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20400000"/>
            </a:lightRig>
          </a:scene3d>
          <a:sp3d contourW="6350">
            <a:bevelT w="41275" h="19050" prst="angle"/>
            <a:contourClr>
              <a:schemeClr val="phClr">
                <a:shade val="25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0000"/>
                <a:shade val="85000"/>
              </a:schemeClr>
              <a:schemeClr val="phClr">
                <a:tint val="95000"/>
                <a:shade val="99000"/>
              </a:schemeClr>
            </a:duotone>
          </a:blip>
          <a:tile tx="0" ty="0" sx="100000" sy="10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3000"/>
                <a:shade val="85000"/>
              </a:schemeClr>
              <a:schemeClr val="phClr">
                <a:tint val="96000"/>
                <a:shade val="99000"/>
              </a:schemeClr>
            </a:duotone>
          </a:blip>
          <a:tile tx="0" ty="0" sx="90000" sy="9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Angles</Template>
  <TotalTime>1926</TotalTime>
  <Words>138</Words>
  <Application>Microsoft Macintosh PowerPoint</Application>
  <PresentationFormat>On-screen Show (4:3)</PresentationFormat>
  <Paragraphs>50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Angles</vt:lpstr>
      <vt:lpstr>Evaluating and Writing Variable Expressions</vt:lpstr>
      <vt:lpstr>Vocabulary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Evaluating and Writing Variable Expressions</dc:title>
  <dc:creator>Dane Fujiwara</dc:creator>
  <cp:lastModifiedBy>ks</cp:lastModifiedBy>
  <cp:revision>13</cp:revision>
  <dcterms:created xsi:type="dcterms:W3CDTF">2013-09-13T21:32:53Z</dcterms:created>
  <dcterms:modified xsi:type="dcterms:W3CDTF">2014-10-15T00:09:53Z</dcterms:modified>
</cp:coreProperties>
</file>