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5"/>
  </p:notesMasterIdLst>
  <p:sldIdLst>
    <p:sldId id="257" r:id="rId2"/>
    <p:sldId id="264" r:id="rId3"/>
    <p:sldId id="258" r:id="rId4"/>
    <p:sldId id="265" r:id="rId5"/>
    <p:sldId id="266" r:id="rId6"/>
    <p:sldId id="267" r:id="rId7"/>
    <p:sldId id="268" r:id="rId8"/>
    <p:sldId id="269" r:id="rId9"/>
    <p:sldId id="270" r:id="rId10"/>
    <p:sldId id="271" r:id="rId11"/>
    <p:sldId id="273" r:id="rId12"/>
    <p:sldId id="276" r:id="rId13"/>
    <p:sldId id="275" r:id="rId14"/>
    <p:sldId id="260" r:id="rId15"/>
    <p:sldId id="278" r:id="rId16"/>
    <p:sldId id="261" r:id="rId17"/>
    <p:sldId id="262" r:id="rId18"/>
    <p:sldId id="263" r:id="rId19"/>
    <p:sldId id="279" r:id="rId20"/>
    <p:sldId id="259" r:id="rId21"/>
    <p:sldId id="277"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66" autoAdjust="0"/>
    <p:restoredTop sz="93136" autoAdjust="0"/>
  </p:normalViewPr>
  <p:slideViewPr>
    <p:cSldViewPr>
      <p:cViewPr varScale="1">
        <p:scale>
          <a:sx n="40" d="100"/>
          <a:sy n="40" d="100"/>
        </p:scale>
        <p:origin x="-1368"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0E32D7-168D-47C0-895C-E33C7955B796}" type="datetimeFigureOut">
              <a:rPr lang="en-US" smtClean="0"/>
              <a:pPr/>
              <a:t>4/16/2013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13183F-353D-4697-BBFE-D5F7CD655535}" type="slidenum">
              <a:rPr lang="en-US" smtClean="0"/>
              <a:pPr/>
              <a:t>‹#›</a:t>
            </a:fld>
            <a:endParaRPr lang="en-US"/>
          </a:p>
        </p:txBody>
      </p:sp>
    </p:spTree>
    <p:extLst>
      <p:ext uri="{BB962C8B-B14F-4D97-AF65-F5344CB8AC3E}">
        <p14:creationId xmlns:p14="http://schemas.microsoft.com/office/powerpoint/2010/main" val="1252208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13183F-353D-4697-BBFE-D5F7CD655535}"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Resource on</a:t>
            </a:r>
            <a:r>
              <a:rPr lang="en-US" baseline="0" dirty="0" smtClean="0"/>
              <a:t> College Board for students</a:t>
            </a:r>
            <a:endParaRPr lang="en-US" dirty="0"/>
          </a:p>
        </p:txBody>
      </p:sp>
      <p:sp>
        <p:nvSpPr>
          <p:cNvPr id="4" name="Slide Number Placeholder 3"/>
          <p:cNvSpPr>
            <a:spLocks noGrp="1"/>
          </p:cNvSpPr>
          <p:nvPr>
            <p:ph type="sldNum" sz="quarter" idx="10"/>
          </p:nvPr>
        </p:nvSpPr>
        <p:spPr/>
        <p:txBody>
          <a:bodyPr/>
          <a:lstStyle/>
          <a:p>
            <a:fld id="{EB13183F-353D-4697-BBFE-D5F7CD655535}"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7D4BCD-78E2-4AB1-A75A-D1F83EA4AD64}" type="datetimeFigureOut">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D4BCD-78E2-4AB1-A75A-D1F83EA4AD64}" type="datetimeFigureOut">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D4BCD-78E2-4AB1-A75A-D1F83EA4AD64}" type="datetimeFigureOut">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D4BCD-78E2-4AB1-A75A-D1F83EA4AD64}" type="datetimeFigureOut">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7D4BCD-78E2-4AB1-A75A-D1F83EA4AD64}" type="datetimeFigureOut">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7D4BCD-78E2-4AB1-A75A-D1F83EA4AD64}" type="datetimeFigureOut">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7D4BCD-78E2-4AB1-A75A-D1F83EA4AD64}" type="datetimeFigureOut">
              <a:rPr lang="en-US" smtClean="0"/>
              <a:pPr/>
              <a:t>4/16/2013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7D4BCD-78E2-4AB1-A75A-D1F83EA4AD64}" type="datetimeFigureOut">
              <a:rPr lang="en-US" smtClean="0"/>
              <a:pPr/>
              <a:t>4/16/2013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7D4BCD-78E2-4AB1-A75A-D1F83EA4AD64}" type="datetimeFigureOut">
              <a:rPr lang="en-US" smtClean="0"/>
              <a:pPr/>
              <a:t>4/16/2013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7D4BCD-78E2-4AB1-A75A-D1F83EA4AD64}" type="datetimeFigureOut">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7D4BCD-78E2-4AB1-A75A-D1F83EA4AD64}" type="datetimeFigureOut">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8618C-C73B-49C5-897D-FF2AA298BB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7D4BCD-78E2-4AB1-A75A-D1F83EA4AD64}" type="datetimeFigureOut">
              <a:rPr lang="en-US" smtClean="0"/>
              <a:pPr/>
              <a:t>4/16/2013</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48618C-C73B-49C5-897D-FF2AA298BB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2.jpeg"/><Relationship Id="rId39" Type="http://schemas.openxmlformats.org/officeDocument/2006/relationships/hyperlink" Target="http://www.google.com/url?sa=i&amp;rct=j&amp;q=&amp;esrc=s&amp;frm=1&amp;source=images&amp;cd=&amp;cad=rja&amp;docid=h0ucrj-NyhTvfM&amp;tbnid=IKuUsfjtMmZ_kM:&amp;ved=0CAUQjRw&amp;url=http%3A%2F%2Fwww.uspartnership.org%2F&amp;ei=At1tUZfhDKPtiAf0nYGgBw&amp;bvm=bv.45218183,d.aGc&amp;psig=AFQjCNE9pBvGWKVdDOfC_QxOcXD82tJaAg&amp;ust=1366240886821854" TargetMode="External"/><Relationship Id="rId3" Type="http://schemas.openxmlformats.org/officeDocument/2006/relationships/image" Target="../media/image1.png"/><Relationship Id="rId21" Type="http://schemas.openxmlformats.org/officeDocument/2006/relationships/image" Target="../media/image19.jpeg"/><Relationship Id="rId34" Type="http://schemas.openxmlformats.org/officeDocument/2006/relationships/image" Target="../media/image26.jpeg"/><Relationship Id="rId42" Type="http://schemas.openxmlformats.org/officeDocument/2006/relationships/image" Target="../media/image30.jpeg"/><Relationship Id="rId7" Type="http://schemas.openxmlformats.org/officeDocument/2006/relationships/image" Target="../media/image5.jpe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hyperlink" Target="http://www.dreamstime.com/stock-photography-man-playing-guitar-concert-image30346092" TargetMode="External"/><Relationship Id="rId33" Type="http://schemas.openxmlformats.org/officeDocument/2006/relationships/hyperlink" Target="http://www.google.com/url?sa=i&amp;rct=j&amp;q=&amp;esrc=s&amp;frm=1&amp;source=images&amp;cd=&amp;cad=rja&amp;docid=kb24bCR_0LTcGM&amp;tbnid=E2MQSHbRpo_SdM:&amp;ved=0CAUQjRw&amp;url=http%3A%2F%2Fgraphicleftovers.com%2Fgraphic%2Fcartoon-scientist%2F&amp;ei=RtttUbmwEYfriAfYnYHgDA&amp;bvm=bv.45218183,d.aGc&amp;psig=AFQjCNFC0tbo5mcr8m_71-cSHr-Zbr6Gcw&amp;ust=1366240409102519" TargetMode="External"/><Relationship Id="rId38" Type="http://schemas.openxmlformats.org/officeDocument/2006/relationships/image" Target="../media/image28.jpeg"/><Relationship Id="rId2" Type="http://schemas.openxmlformats.org/officeDocument/2006/relationships/hyperlink" Target="http://www.google.com/imgres?imgurl=http://manoa.hawaii.edu/images/template_images/manoa_logo.gif&amp;imgrefurl=http://manoa.hawaii.edu/ovcrge/&amp;h=100&amp;w=200&amp;sz=12&amp;tbnid=Q8arPZmyHbJt-M:&amp;tbnh=52&amp;tbnw=104&amp;prev=/images?q=uh+manoa+logo&amp;zoom=1&amp;q=uh+manoa+logo&amp;hl=en&amp;usg=__shLLlcNsWRF3sWr3Kgac8saSIpQ=&amp;sa=X&amp;ei=R_t_TbnjJYSosQPwqsyYBg&amp;ved=0CDYQ9QEwBA" TargetMode="External"/><Relationship Id="rId16" Type="http://schemas.openxmlformats.org/officeDocument/2006/relationships/image" Target="../media/image14.png"/><Relationship Id="rId20" Type="http://schemas.openxmlformats.org/officeDocument/2006/relationships/image" Target="../media/image18.jpeg"/><Relationship Id="rId29" Type="http://schemas.openxmlformats.org/officeDocument/2006/relationships/hyperlink" Target="http://www.dreamstime.com/balloon-festival-3362-stock-image-imagefree253441" TargetMode="External"/><Relationship Id="rId41" Type="http://schemas.openxmlformats.org/officeDocument/2006/relationships/hyperlink" Target="http://www.google.com/url?sa=i&amp;rct=j&amp;q=&amp;esrc=s&amp;frm=1&amp;source=images&amp;cd=&amp;cad=rja&amp;docid=q8gAHfmbwSCSbM&amp;tbnid=xq92IP81YU8v9M:&amp;ved=0CAUQjRw&amp;url=http%3A%2F%2Fwww.collegetocareers.com%2Fthinking-box-interesting-degrees-complete-college%2F&amp;ei=i91tUZPKMOujiAf80YGACQ&amp;bvm=bv.45218183,d.aGc&amp;psig=AFQjCNFDfK-JUYOljtSVEArhs84UwT-SKw&amp;ust=1366241004747086" TargetMode="Externa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1.jpeg"/><Relationship Id="rId32" Type="http://schemas.openxmlformats.org/officeDocument/2006/relationships/image" Target="../media/image25.jpeg"/><Relationship Id="rId37" Type="http://schemas.openxmlformats.org/officeDocument/2006/relationships/hyperlink" Target="http://www.google.com/url?sa=i&amp;rct=j&amp;q=&amp;esrc=s&amp;frm=1&amp;source=images&amp;cd=&amp;cad=rja&amp;docid=FVYRt2B2s6rWPM&amp;tbnid=pdOQD7eKoZEixM:&amp;ved=0CAUQjRw&amp;url=http%3A%2F%2Flibrary.thinkquest.org%2FJ001570%2Fhyroseninterview.html&amp;ei=JtxtUZzAHI6gige1poHYDw&amp;bvm=bv.45218183,d.aGc&amp;psig=AFQjCNGljtz0-rumRjxwa8k8tOcZLM35FQ&amp;ust=1366240656199547" TargetMode="External"/><Relationship Id="rId40" Type="http://schemas.openxmlformats.org/officeDocument/2006/relationships/image" Target="../media/image29.jpe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hyperlink" Target="http://www.dreamstime.com/stock-photo-business-woman-pointing-laptop-screen-isolated-over-white-background-image30328440" TargetMode="External"/><Relationship Id="rId28" Type="http://schemas.openxmlformats.org/officeDocument/2006/relationships/image" Target="../media/image23.jpeg"/><Relationship Id="rId36" Type="http://schemas.openxmlformats.org/officeDocument/2006/relationships/image" Target="../media/image27.jpeg"/><Relationship Id="rId10" Type="http://schemas.openxmlformats.org/officeDocument/2006/relationships/image" Target="../media/image8.jpeg"/><Relationship Id="rId19" Type="http://schemas.openxmlformats.org/officeDocument/2006/relationships/image" Target="../media/image17.jpeg"/><Relationship Id="rId31" Type="http://schemas.openxmlformats.org/officeDocument/2006/relationships/hyperlink" Target="http://www.dreamstime.com/stock-image-three-sports-image12291" TargetMode="External"/><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 Id="rId22" Type="http://schemas.openxmlformats.org/officeDocument/2006/relationships/image" Target="../media/image20.jpeg"/><Relationship Id="rId27" Type="http://schemas.openxmlformats.org/officeDocument/2006/relationships/hyperlink" Target="http://www.dreamstime.com/stock-photography-astronaut-landed-planet-his-rocket-placing-flag-ground-image30279162" TargetMode="External"/><Relationship Id="rId30" Type="http://schemas.openxmlformats.org/officeDocument/2006/relationships/image" Target="../media/image24.jpeg"/><Relationship Id="rId35" Type="http://schemas.openxmlformats.org/officeDocument/2006/relationships/hyperlink" Target="http://www.google.com/url?sa=i&amp;rct=j&amp;q=&amp;esrc=s&amp;frm=1&amp;source=images&amp;cd=&amp;cad=rja&amp;docid=MaXCD9emf9Fa3M&amp;tbnid=x7ObsJ2zkLpQCM:&amp;ved=0CAUQjRw&amp;url=http%3A%2F%2Fdepositphotos.com%2F6653371%2Fstock-photo-Businessman-with-okay-hand-sign-at-office.html&amp;ei=qdttUdSrMOXOiAeCw4CoDA&amp;bvm=bv.45218183,d.aGc&amp;psig=AFQjCNHt3vsJY6UUgit6-DlQlSErzr--AQ&amp;ust=1366240539333032"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data:image/jpg;base64,/9j/4AAQSkZJRgABAQAAAQABAAD/2wBDAAkGBwgHBgkIBwgKCgkLDRYPDQwMDRsUFRAWIB0iIiAdHx8kKDQsJCYxJx8fLT0tMTU3Ojo6Iys/RD84QzQ5Ojf/2wBDAQoKCg0MDRoPDxo3JR8lNzc3Nzc3Nzc3Nzc3Nzc3Nzc3Nzc3Nzc3Nzc3Nzc3Nzc3Nzc3Nzc3Nzc3Nzc3Nzc3Nzf/wAARCAA0AGgDASIAAhEBAxEB/8QAGgAAAgMBAQAAAAAAAAAAAAAAAAMEBQYCAf/EAD4QAAIBAwMBBAcECAUFAAAAAAECAwAEEQUSITEGE0FRFCIjMmGR0hUWVJIkQlJicXKB0YKho7HTM5Oiw+H/xAAZAQEAAwEBAAAAAAAAAAAAAAAAAQIDBAX/xAAgEQACAgICAgMAAAAAAAAAAAAAAQIREiExURNBAyLw/9oADAMBAAIRAxEAPwDIW0ZSPLe83rGmdOtO2VYdnRt7QaZu903cQPxBcAg1J46duiq6daReA9yEx77BfnWl00uuvXbBiD3d1kjrxG5HyIFF1o1veWdk+mqFvre1Sea3bkTgrnenxHiviOR4ihamUO3A/hxXEzGOJn8hxWnubO1UdoSlvH+jtGIMA+zBkwcf0pV3ZWk8FhqfoyCySJjeRKTgyRHlfhv3R4/m+FBRhkjaR1UdWPWpVy4hjEEXHHrNWl0y0tm7Ox3zw2C3DXNwhMquCVEaEBMcAgscZ8xTH021l0eK5exgKvpUlxI8be2EoldEbGc7eFB4xjPQ0IxMVt/vTLfKToceP/ytBb2dvcdn3kso7WS5gjdr2KVT3qru4ljOcFQMAgdMEnIPDZ4ILW4spI7G2KSafC7iRCRvPJPXr0oRRnb6PFy373NWiqQoBHgKttRazg7W3cEml2rWVpdyIyqGDNGDgDOeo6g+fXiu9Ys4NNHoKbJ5t3em4wQdhGUUDwyuGPxYDw5E1WygthsaWPwV8j+tFSBCROZB0K4NFCqkS9leH2Y37iu3nI4IqRsrwx7gQehoYZjptVnuu9cmEPPxNKkSq7jxyR5+Pn40u5N5JapqaTx27WWyKFlGxnK9AuByQDnJ+dWWlxQWv2SV9GFl6z6i8gUk4Y5Q559wDaB1LZHmI99fD7E02ylWMCRJJm9mu4AvtXJxnomc+PFDTKlbZxZXl7qNnq10ZYsybGuwy8vlvVK8fteRFKnS4i7OyF5wLGe4VGiGcmRVyD06bTnr5eVSNKja00jWZIjCS8cOxZQjbsSZOFbOcDnpUtZzqHZaNQtsswv892gjjOO7xnaMcZ4zQKVrndFNa3k1rp9vbIivbvK7w95Apy5wrEEjr0Hyr1ri8tLiFB30U+mRGPAhXMaZ5D8cglzkNnO741d381vcWF1pEXd79PCvbO7pskx6su3+YncOTnFM+17Qz2k0hhJ1WFYr/gezAXuyT5Zb1/8ACPOhNpeyhEk7pDDDbiN7yMxQtDbKryIWIKqQOhOR8x04pbzS6tJDGqGRreEAIkQHs0GeR4gD/LrVul7HaXlzeI6Mtki2tq0TKrM/ul1znj32zj9YU+NoH16a4tBbpbXljPLGpdQUd4mBQ88EOcY46ihFt0rKqWO41K6jnUd9c3wecrGgBOGIJIHGTtJI4pWqz3EqLe3EXqMBEjqgVWKgADgeAAFT+zwWLVbeSQxIFDklmCj3G8T8TiqWNbm4iWOWZxAp3BC3qg45wOn9aFHP62LtN8paRz14AHSimvKkKCOEZx0Pl/eihTyL2TLtGEe9SQVPhSUuWHEig+eOKsjGGBB6EVVsm1iD4eNDklNp2idEumzKGmhuHl80uAn+RQ/717dehO2+WzvHOAuRdpwAMAY7rwAHyqvC4p0U7pxnI8j/AHoPNqmh8Nxp8SZ9BvO7Jxk3akZ/7VSUisTIGt7C9Z257sXK5I68Du6stMm0yXRzZ6g6Ri4kaUurAujIF28dRuG8c+YqRM9qdSg1cGAxR2kbG2RlJMi+oF2kjgYU9RwKHVGNpO0U866YwIksrvI87pQR/p1FCaO3uQ3P+K8Uf+utJt0uCO/jcRzWlxLGyGN1MsSkOcgZzlSQCD15pE0tqGuhp97B6WssGyfeqd5EIgCFLcA7+SMjPxwaBqvaKIxaSv8A1ILoHy9MX/jqRbrpSxh0s7rn9Y3a/wDHV08mj/akstyYClxGlrIYwpCsU9pKBkbQGxg488CqNoRApiLI+zjchDBviMdRQpK4dMG+zZcSSWl2EHTN2vP+nVbdzrI5ECmOIn1Qxy2P44H+1S2hknOXOxM8CuR6PB7vrt86GUvkbIMdpI/RcDzNFSpLh24X1R8OtFDPOJsl0C3yP0i4/wDD6a4l7L2buWM9yCfJl+miih1OMWuDj7q2X4i6/Mv01591bL8RdfmX6aKKFcI9Hp7K2X4i64/eX6a6i7M2qk7bm6GPin00UUChG+CQnZ21bAM9x81+moydl7MSgi4uuv7S/TRRQu4R1r9o6l7MWbSt7e5HPgV+mnfdy1VRie54Hmv00UUGEd6Ev2atZPeurv8AgGX6a4PZWy/EXX5l+miihVwj0H3VsvxF1+ZfpooooRhHo//Z">
            <a:hlinkClick r:id="rId2"/>
          </p:cNvPr>
          <p:cNvSpPr>
            <a:spLocks noChangeAspect="1" noChangeArrowheads="1"/>
          </p:cNvSpPr>
          <p:nvPr/>
        </p:nvSpPr>
        <p:spPr bwMode="auto">
          <a:xfrm>
            <a:off x="74613" y="-236537"/>
            <a:ext cx="990600" cy="4953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68" name="AutoShape 4" descr="data:image/jpg;base64,/9j/4AAQSkZJRgABAQAAAQABAAD/2wBDAAkGBwgHBgkIBwgKCgkLDRYPDQwMDRsUFRAWIB0iIiAdHx8kKDQsJCYxJx8fLT0tMTU3Ojo6Iys/RD84QzQ5Ojf/2wBDAQoKCg0MDRoPDxo3JR8lNzc3Nzc3Nzc3Nzc3Nzc3Nzc3Nzc3Nzc3Nzc3Nzc3Nzc3Nzc3Nzc3Nzc3Nzc3Nzc3Nzf/wAARCAA0AGgDASIAAhEBAxEB/8QAGgAAAgMBAQAAAAAAAAAAAAAAAAMEBQYCAf/EAD4QAAIBAwMBBAcECAUFAAAAAAECAwAEEQUSITEGE0FRFCIjMmGR0hUWVJIkQlJicXKB0YKho7HTM5Oiw+H/xAAZAQEAAwEBAAAAAAAAAAAAAAAAAQIDBAX/xAAgEQACAgICAgMAAAAAAAAAAAAAAQIREiExURNBAyLw/9oADAMBAAIRAxEAPwDIW0ZSPLe83rGmdOtO2VYdnRt7QaZu903cQPxBcAg1J46duiq6daReA9yEx77BfnWl00uuvXbBiD3d1kjrxG5HyIFF1o1veWdk+mqFvre1Sea3bkTgrnenxHiviOR4ihamUO3A/hxXEzGOJn8hxWnubO1UdoSlvH+jtGIMA+zBkwcf0pV3ZWk8FhqfoyCySJjeRKTgyRHlfhv3R4/m+FBRhkjaR1UdWPWpVy4hjEEXHHrNWl0y0tm7Ox3zw2C3DXNwhMquCVEaEBMcAgscZ8xTH021l0eK5exgKvpUlxI8be2EoldEbGc7eFB4xjPQ0IxMVt/vTLfKToceP/ytBb2dvcdn3kso7WS5gjdr2KVT3qru4ljOcFQMAgdMEnIPDZ4ILW4spI7G2KSafC7iRCRvPJPXr0oRRnb6PFy373NWiqQoBHgKttRazg7W3cEml2rWVpdyIyqGDNGDgDOeo6g+fXiu9Ys4NNHoKbJ5t3em4wQdhGUUDwyuGPxYDw5E1WygthsaWPwV8j+tFSBCROZB0K4NFCqkS9leH2Y37iu3nI4IqRsrwx7gQehoYZjptVnuu9cmEPPxNKkSq7jxyR5+Pn40u5N5JapqaTx27WWyKFlGxnK9AuByQDnJ+dWWlxQWv2SV9GFl6z6i8gUk4Y5Q559wDaB1LZHmI99fD7E02ylWMCRJJm9mu4AvtXJxnomc+PFDTKlbZxZXl7qNnq10ZYsybGuwy8vlvVK8fteRFKnS4i7OyF5wLGe4VGiGcmRVyD06bTnr5eVSNKja00jWZIjCS8cOxZQjbsSZOFbOcDnpUtZzqHZaNQtsswv892gjjOO7xnaMcZ4zQKVrndFNa3k1rp9vbIivbvK7w95Apy5wrEEjr0Hyr1ri8tLiFB30U+mRGPAhXMaZ5D8cglzkNnO741d381vcWF1pEXd79PCvbO7pskx6su3+YncOTnFM+17Qz2k0hhJ1WFYr/gezAXuyT5Zb1/8ACPOhNpeyhEk7pDDDbiN7yMxQtDbKryIWIKqQOhOR8x04pbzS6tJDGqGRreEAIkQHs0GeR4gD/LrVul7HaXlzeI6Mtki2tq0TKrM/ul1znj32zj9YU+NoH16a4tBbpbXljPLGpdQUd4mBQ88EOcY46ihFt0rKqWO41K6jnUd9c3wecrGgBOGIJIHGTtJI4pWqz3EqLe3EXqMBEjqgVWKgADgeAAFT+zwWLVbeSQxIFDklmCj3G8T8TiqWNbm4iWOWZxAp3BC3qg45wOn9aFHP62LtN8paRz14AHSimvKkKCOEZx0Pl/eihTyL2TLtGEe9SQVPhSUuWHEig+eOKsjGGBB6EVVsm1iD4eNDklNp2idEumzKGmhuHl80uAn+RQ/717dehO2+WzvHOAuRdpwAMAY7rwAHyqvC4p0U7pxnI8j/AHoPNqmh8Nxp8SZ9BvO7Jxk3akZ/7VSUisTIGt7C9Z257sXK5I68Du6stMm0yXRzZ6g6Ri4kaUurAujIF28dRuG8c+YqRM9qdSg1cGAxR2kbG2RlJMi+oF2kjgYU9RwKHVGNpO0U866YwIksrvI87pQR/p1FCaO3uQ3P+K8Uf+utJt0uCO/jcRzWlxLGyGN1MsSkOcgZzlSQCD15pE0tqGuhp97B6WssGyfeqd5EIgCFLcA7+SMjPxwaBqvaKIxaSv8A1ILoHy9MX/jqRbrpSxh0s7rn9Y3a/wDHV08mj/akstyYClxGlrIYwpCsU9pKBkbQGxg488CqNoRApiLI+zjchDBviMdRQpK4dMG+zZcSSWl2EHTN2vP+nVbdzrI5ECmOIn1Qxy2P44H+1S2hknOXOxM8CuR6PB7vrt86GUvkbIMdpI/RcDzNFSpLh24X1R8OtFDPOJsl0C3yP0i4/wDD6a4l7L2buWM9yCfJl+miih1OMWuDj7q2X4i6/Mv01591bL8RdfmX6aKKFcI9Hp7K2X4i64/eX6a6i7M2qk7bm6GPin00UUChG+CQnZ21bAM9x81+moydl7MSgi4uuv7S/TRRQu4R1r9o6l7MWbSt7e5HPgV+mnfdy1VRie54Hmv00UUGEd6Ev2atZPeurv8AgGX6a4PZWy/EXX5l+miihVwj0H3VsvxF1+ZfpooooRhHo//Z">
            <a:hlinkClick r:id="rId2"/>
          </p:cNvPr>
          <p:cNvSpPr>
            <a:spLocks noChangeAspect="1" noChangeArrowheads="1"/>
          </p:cNvSpPr>
          <p:nvPr/>
        </p:nvSpPr>
        <p:spPr bwMode="auto">
          <a:xfrm>
            <a:off x="74613" y="-236537"/>
            <a:ext cx="990600" cy="4953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uh manoa.bmp"/>
          <p:cNvPicPr>
            <a:picLocks noChangeAspect="1"/>
          </p:cNvPicPr>
          <p:nvPr/>
        </p:nvPicPr>
        <p:blipFill>
          <a:blip r:embed="rId3" cstate="print"/>
          <a:stretch>
            <a:fillRect/>
          </a:stretch>
        </p:blipFill>
        <p:spPr>
          <a:xfrm>
            <a:off x="152400" y="152400"/>
            <a:ext cx="990600" cy="495300"/>
          </a:xfrm>
          <a:prstGeom prst="rect">
            <a:avLst/>
          </a:prstGeom>
        </p:spPr>
      </p:pic>
      <p:pic>
        <p:nvPicPr>
          <p:cNvPr id="7" name="Picture 6" descr="washington state.bmp"/>
          <p:cNvPicPr>
            <a:picLocks noChangeAspect="1"/>
          </p:cNvPicPr>
          <p:nvPr/>
        </p:nvPicPr>
        <p:blipFill>
          <a:blip r:embed="rId4" cstate="print"/>
          <a:stretch>
            <a:fillRect/>
          </a:stretch>
        </p:blipFill>
        <p:spPr>
          <a:xfrm>
            <a:off x="7086600" y="6043863"/>
            <a:ext cx="1371600" cy="400050"/>
          </a:xfrm>
          <a:prstGeom prst="rect">
            <a:avLst/>
          </a:prstGeom>
        </p:spPr>
      </p:pic>
      <p:pic>
        <p:nvPicPr>
          <p:cNvPr id="8" name="Picture 7" descr="usc.bmp"/>
          <p:cNvPicPr>
            <a:picLocks noChangeAspect="1"/>
          </p:cNvPicPr>
          <p:nvPr/>
        </p:nvPicPr>
        <p:blipFill>
          <a:blip r:embed="rId5" cstate="print"/>
          <a:stretch>
            <a:fillRect/>
          </a:stretch>
        </p:blipFill>
        <p:spPr>
          <a:xfrm>
            <a:off x="3305176" y="173039"/>
            <a:ext cx="1104900" cy="819150"/>
          </a:xfrm>
          <a:prstGeom prst="rect">
            <a:avLst/>
          </a:prstGeom>
        </p:spPr>
      </p:pic>
      <p:pic>
        <p:nvPicPr>
          <p:cNvPr id="9" name="Picture 8" descr="colorado state.bmp"/>
          <p:cNvPicPr>
            <a:picLocks noChangeAspect="1"/>
          </p:cNvPicPr>
          <p:nvPr/>
        </p:nvPicPr>
        <p:blipFill>
          <a:blip r:embed="rId6" cstate="print"/>
          <a:stretch>
            <a:fillRect/>
          </a:stretch>
        </p:blipFill>
        <p:spPr>
          <a:xfrm>
            <a:off x="271462" y="2828044"/>
            <a:ext cx="904875" cy="742950"/>
          </a:xfrm>
          <a:prstGeom prst="rect">
            <a:avLst/>
          </a:prstGeom>
        </p:spPr>
      </p:pic>
      <p:pic>
        <p:nvPicPr>
          <p:cNvPr id="13" name="Picture 12" descr="uh community colleges.jpg"/>
          <p:cNvPicPr>
            <a:picLocks noChangeAspect="1"/>
          </p:cNvPicPr>
          <p:nvPr/>
        </p:nvPicPr>
        <p:blipFill>
          <a:blip r:embed="rId7" cstate="print"/>
          <a:stretch>
            <a:fillRect/>
          </a:stretch>
        </p:blipFill>
        <p:spPr>
          <a:xfrm>
            <a:off x="1447801" y="1791201"/>
            <a:ext cx="1240971" cy="914400"/>
          </a:xfrm>
          <a:prstGeom prst="rect">
            <a:avLst/>
          </a:prstGeom>
        </p:spPr>
      </p:pic>
      <p:pic>
        <p:nvPicPr>
          <p:cNvPr id="15" name="Picture 14" descr="US_Naval_Academy_sign.jpg"/>
          <p:cNvPicPr>
            <a:picLocks noChangeAspect="1"/>
          </p:cNvPicPr>
          <p:nvPr/>
        </p:nvPicPr>
        <p:blipFill>
          <a:blip r:embed="rId8" cstate="print"/>
          <a:stretch>
            <a:fillRect/>
          </a:stretch>
        </p:blipFill>
        <p:spPr>
          <a:xfrm>
            <a:off x="52138" y="1791201"/>
            <a:ext cx="1104900" cy="685800"/>
          </a:xfrm>
          <a:prstGeom prst="rect">
            <a:avLst/>
          </a:prstGeom>
        </p:spPr>
      </p:pic>
      <p:pic>
        <p:nvPicPr>
          <p:cNvPr id="16" name="Picture 15" descr="chaminade.jpg"/>
          <p:cNvPicPr>
            <a:picLocks noChangeAspect="1"/>
          </p:cNvPicPr>
          <p:nvPr/>
        </p:nvPicPr>
        <p:blipFill>
          <a:blip r:embed="rId9" cstate="print"/>
          <a:stretch>
            <a:fillRect/>
          </a:stretch>
        </p:blipFill>
        <p:spPr>
          <a:xfrm>
            <a:off x="5073689" y="6096000"/>
            <a:ext cx="1342571" cy="457200"/>
          </a:xfrm>
          <a:prstGeom prst="rect">
            <a:avLst/>
          </a:prstGeom>
        </p:spPr>
      </p:pic>
      <p:pic>
        <p:nvPicPr>
          <p:cNvPr id="17" name="Picture 16" descr="byu.jpg"/>
          <p:cNvPicPr>
            <a:picLocks noChangeAspect="1"/>
          </p:cNvPicPr>
          <p:nvPr/>
        </p:nvPicPr>
        <p:blipFill>
          <a:blip r:embed="rId10" cstate="print"/>
          <a:stretch>
            <a:fillRect/>
          </a:stretch>
        </p:blipFill>
        <p:spPr>
          <a:xfrm>
            <a:off x="76200" y="3773699"/>
            <a:ext cx="1143000" cy="609600"/>
          </a:xfrm>
          <a:prstGeom prst="rect">
            <a:avLst/>
          </a:prstGeom>
        </p:spPr>
      </p:pic>
      <p:pic>
        <p:nvPicPr>
          <p:cNvPr id="18" name="Picture 17" descr="lmu.bmp"/>
          <p:cNvPicPr>
            <a:picLocks noChangeAspect="1"/>
          </p:cNvPicPr>
          <p:nvPr/>
        </p:nvPicPr>
        <p:blipFill>
          <a:blip r:embed="rId11" cstate="print"/>
          <a:stretch>
            <a:fillRect/>
          </a:stretch>
        </p:blipFill>
        <p:spPr>
          <a:xfrm>
            <a:off x="5334000" y="249239"/>
            <a:ext cx="771525" cy="742950"/>
          </a:xfrm>
          <a:prstGeom prst="rect">
            <a:avLst/>
          </a:prstGeom>
        </p:spPr>
      </p:pic>
      <p:pic>
        <p:nvPicPr>
          <p:cNvPr id="19" name="Picture 18" descr="seattle u.bmp"/>
          <p:cNvPicPr>
            <a:picLocks noChangeAspect="1"/>
          </p:cNvPicPr>
          <p:nvPr/>
        </p:nvPicPr>
        <p:blipFill>
          <a:blip r:embed="rId12" cstate="print"/>
          <a:stretch>
            <a:fillRect/>
          </a:stretch>
        </p:blipFill>
        <p:spPr>
          <a:xfrm>
            <a:off x="1425707" y="41393"/>
            <a:ext cx="742951" cy="742950"/>
          </a:xfrm>
          <a:prstGeom prst="rect">
            <a:avLst/>
          </a:prstGeom>
        </p:spPr>
      </p:pic>
      <p:pic>
        <p:nvPicPr>
          <p:cNvPr id="20" name="Picture 19" descr="university of oregon.bmp"/>
          <p:cNvPicPr>
            <a:picLocks noChangeAspect="1"/>
          </p:cNvPicPr>
          <p:nvPr/>
        </p:nvPicPr>
        <p:blipFill>
          <a:blip r:embed="rId13" cstate="print"/>
          <a:stretch>
            <a:fillRect/>
          </a:stretch>
        </p:blipFill>
        <p:spPr>
          <a:xfrm>
            <a:off x="6150643" y="2029326"/>
            <a:ext cx="895351" cy="895350"/>
          </a:xfrm>
          <a:prstGeom prst="rect">
            <a:avLst/>
          </a:prstGeom>
        </p:spPr>
      </p:pic>
      <p:pic>
        <p:nvPicPr>
          <p:cNvPr id="21" name="Picture 20" descr="georgetown.bmp"/>
          <p:cNvPicPr>
            <a:picLocks noChangeAspect="1"/>
          </p:cNvPicPr>
          <p:nvPr/>
        </p:nvPicPr>
        <p:blipFill>
          <a:blip r:embed="rId14" cstate="print"/>
          <a:stretch>
            <a:fillRect/>
          </a:stretch>
        </p:blipFill>
        <p:spPr>
          <a:xfrm>
            <a:off x="1969633" y="460711"/>
            <a:ext cx="809625" cy="895350"/>
          </a:xfrm>
          <a:prstGeom prst="rect">
            <a:avLst/>
          </a:prstGeom>
        </p:spPr>
      </p:pic>
      <p:pic>
        <p:nvPicPr>
          <p:cNvPr id="22" name="Picture 21" descr="arizona state.bmp"/>
          <p:cNvPicPr>
            <a:picLocks noChangeAspect="1"/>
          </p:cNvPicPr>
          <p:nvPr/>
        </p:nvPicPr>
        <p:blipFill>
          <a:blip r:embed="rId15" cstate="print"/>
          <a:stretch>
            <a:fillRect/>
          </a:stretch>
        </p:blipFill>
        <p:spPr>
          <a:xfrm>
            <a:off x="370976" y="801188"/>
            <a:ext cx="1114425" cy="742950"/>
          </a:xfrm>
          <a:prstGeom prst="rect">
            <a:avLst/>
          </a:prstGeom>
        </p:spPr>
      </p:pic>
      <p:pic>
        <p:nvPicPr>
          <p:cNvPr id="24" name="Picture 23" descr="hpu.bmp"/>
          <p:cNvPicPr>
            <a:picLocks noChangeAspect="1"/>
          </p:cNvPicPr>
          <p:nvPr/>
        </p:nvPicPr>
        <p:blipFill>
          <a:blip r:embed="rId16" cstate="print"/>
          <a:stretch>
            <a:fillRect/>
          </a:stretch>
        </p:blipFill>
        <p:spPr>
          <a:xfrm>
            <a:off x="1847795" y="4383299"/>
            <a:ext cx="1009651" cy="742950"/>
          </a:xfrm>
          <a:prstGeom prst="rect">
            <a:avLst/>
          </a:prstGeom>
        </p:spPr>
      </p:pic>
      <p:pic>
        <p:nvPicPr>
          <p:cNvPr id="26" name="Picture 25" descr="wellesley.bmp"/>
          <p:cNvPicPr>
            <a:picLocks noChangeAspect="1"/>
          </p:cNvPicPr>
          <p:nvPr/>
        </p:nvPicPr>
        <p:blipFill>
          <a:blip r:embed="rId17" cstate="print"/>
          <a:stretch>
            <a:fillRect/>
          </a:stretch>
        </p:blipFill>
        <p:spPr>
          <a:xfrm>
            <a:off x="345767" y="4625733"/>
            <a:ext cx="942975" cy="723900"/>
          </a:xfrm>
          <a:prstGeom prst="rect">
            <a:avLst/>
          </a:prstGeom>
        </p:spPr>
      </p:pic>
      <p:sp>
        <p:nvSpPr>
          <p:cNvPr id="29" name="TextBox 28"/>
          <p:cNvSpPr txBox="1"/>
          <p:nvPr/>
        </p:nvSpPr>
        <p:spPr>
          <a:xfrm>
            <a:off x="4860629" y="230484"/>
            <a:ext cx="4191000" cy="8679299"/>
          </a:xfrm>
          <a:prstGeom prst="rect">
            <a:avLst/>
          </a:prstGeom>
          <a:noFill/>
        </p:spPr>
        <p:txBody>
          <a:bodyPr wrap="square" rtlCol="0">
            <a:spAutoFit/>
          </a:bodyPr>
          <a:lstStyle/>
          <a:p>
            <a:endParaRPr lang="en-US" sz="5400" i="1" dirty="0" smtClean="0">
              <a:latin typeface="Bodoni MT Black" pitchFamily="18" charset="0"/>
            </a:endParaRPr>
          </a:p>
          <a:p>
            <a:r>
              <a:rPr lang="en-US" sz="5400" i="1" dirty="0" smtClean="0">
                <a:solidFill>
                  <a:srgbClr val="FF0000"/>
                </a:solidFill>
                <a:latin typeface="Bodoni MT Black" pitchFamily="18" charset="0"/>
              </a:rPr>
              <a:t>WHAT’S </a:t>
            </a:r>
          </a:p>
          <a:p>
            <a:endParaRPr lang="en-US" sz="5400" i="1" dirty="0">
              <a:solidFill>
                <a:srgbClr val="FF0000"/>
              </a:solidFill>
              <a:latin typeface="Bodoni MT Black" pitchFamily="18" charset="0"/>
            </a:endParaRPr>
          </a:p>
          <a:p>
            <a:r>
              <a:rPr lang="en-US" sz="5400" i="1" dirty="0" smtClean="0">
                <a:solidFill>
                  <a:srgbClr val="FF0000"/>
                </a:solidFill>
                <a:latin typeface="Bodoni MT Black" pitchFamily="18" charset="0"/>
              </a:rPr>
              <a:t>NEXT???</a:t>
            </a: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a:p>
            <a:endParaRPr lang="en-US" dirty="0" smtClean="0">
              <a:latin typeface="Bodoni MT Black" pitchFamily="18" charset="0"/>
            </a:endParaRPr>
          </a:p>
          <a:p>
            <a:endParaRPr lang="en-US" dirty="0">
              <a:latin typeface="Bodoni MT Black" pitchFamily="18" charset="0"/>
            </a:endParaRPr>
          </a:p>
        </p:txBody>
      </p:sp>
      <p:pic>
        <p:nvPicPr>
          <p:cNvPr id="31" name="Picture 30" descr="air force.bmp"/>
          <p:cNvPicPr>
            <a:picLocks noChangeAspect="1"/>
          </p:cNvPicPr>
          <p:nvPr/>
        </p:nvPicPr>
        <p:blipFill>
          <a:blip r:embed="rId18" cstate="print"/>
          <a:stretch>
            <a:fillRect/>
          </a:stretch>
        </p:blipFill>
        <p:spPr>
          <a:xfrm>
            <a:off x="231467" y="5700963"/>
            <a:ext cx="1057275" cy="742950"/>
          </a:xfrm>
          <a:prstGeom prst="rect">
            <a:avLst/>
          </a:prstGeom>
        </p:spPr>
      </p:pic>
      <p:pic>
        <p:nvPicPr>
          <p:cNvPr id="32" name="Picture 31" descr="uc boulder.jpg"/>
          <p:cNvPicPr>
            <a:picLocks noChangeAspect="1"/>
          </p:cNvPicPr>
          <p:nvPr/>
        </p:nvPicPr>
        <p:blipFill>
          <a:blip r:embed="rId19" cstate="print"/>
          <a:stretch>
            <a:fillRect/>
          </a:stretch>
        </p:blipFill>
        <p:spPr>
          <a:xfrm>
            <a:off x="7239000" y="336884"/>
            <a:ext cx="1066800" cy="777240"/>
          </a:xfrm>
          <a:prstGeom prst="rect">
            <a:avLst/>
          </a:prstGeom>
        </p:spPr>
      </p:pic>
      <p:pic>
        <p:nvPicPr>
          <p:cNvPr id="1027" name="Picture 3" descr="\\ksfs1\users\besilva\My Pictures\kslogoko.jp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36828" y="1931457"/>
            <a:ext cx="990600" cy="9703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sfs1\users\besilva\My Pictures\49er.jp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94363" y="2925002"/>
            <a:ext cx="1516516" cy="122280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ksfs1\users\besilva\My Pictures\Adobe\Digital Camera Photos\2009-10-30 08-16-48\Hawaiian Flag0.jpg"/>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7335554" y="1931457"/>
            <a:ext cx="1010351" cy="1099669"/>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Business woman pointing on a laptop Stock Photo">
            <a:hlinkClick r:id="rId23"/>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98446" y="5360354"/>
            <a:ext cx="1143000" cy="116205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Man playing guitar Stock Photography">
            <a:hlinkClick r:id="rId25"/>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575773" y="3666710"/>
            <a:ext cx="1143000" cy="752476"/>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Austronaut in space landed in a planet Stock Photography">
            <a:hlinkClick r:id="rId27"/>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43301" y="2650741"/>
            <a:ext cx="866775"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Balloon Festival 3362 Stock Image">
            <a:hlinkClick r:id="rId29"/>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324101" y="106379"/>
            <a:ext cx="828675" cy="88581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Stock Image Three sports">
            <a:hlinkClick r:id="rId31"/>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860628" y="5179379"/>
            <a:ext cx="1143000"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23" descr="data:image/jpeg;base64,/9j/4AAQSkZJRgABAQAAAQABAAD/2wCEAAkGBxMTEBUTExQWFhUUGBgZGBcYGSAdGBgZHxgWGBoVHR4aHSgjGB0lHBcYIzEiJiktLi4uFx8zODMsNygtLisBCgoKDg0OGxAQGy8kICUuLCwsLyw0LC80LCwtNCwsLC8sLDEsLCwsLCwsLC0sNi0sLCwsNSwsLCwsLCwsLCwsLP/AABEIAOEA4QMBIgACEQEDEQH/xAAcAAEAAgMBAQEAAAAAAAAAAAAAAwYEBQcCAQj/xABHEAACAQIEAwUDCAcGBQUBAAABAgMAEQQSITEFE0EGIjJRYXGRsQcjQlJygaHhFDNigrLR8BVTc5KiwTRUg5OzQ2Ojw9IX/8QAGgEBAAMBAQEAAAAAAAAAAAAAAAECAwQFBv/EAC0RAQACAgEDAQYGAwEAAAAAAAABAgMRIQQSMUETMmFxgZEFIqGxwdEjUVIU/9oADAMBAAIRAxEAPwDtnh+z8PT2VLQ1F4fs/D09lBLSlKBSlKBSlKBSlKBSlQY3FLFG8jXyopY5VLNYC+iqCSfQUE9KpsPbVp7/AKPCum/OkCuPbGgYj94g1rO0UuNxCplZY2jNxy55YwwNrq4UXbbTUW+80HRaVQ8DicUEBE0iN1jlyyqDt4vGw8jnGh6UxvaXHCSFFjjFy4ZtTFJZCyg/ThPdYfSGo1O1BfKVpcH2lhaCSWS8RhsJY21ZSfCBb9YG+iVvm23uBTu1PGZpVRXaWJZ2yrDB+ty+JizA6vlFrAhFL97MBeg6XUWIxSILu6qP2iB8ap0mKxEqhXcwoBYRxMc1thml8RP2cvtO9aBsPgmnaOTKqpbmlVMmJlJAPLBUNJlsRmf1AB3sHU43DAFSCDqCNQR5jzr1VYh7SwQxqkeGmWJAALIiKigfVZwQAPSt3wjiceJhWaEko97EqVOhIOjAHcH20GZSlKBSlKBUZN9Bt1P+w/n/AEBN9Bt1P+w/n/Q9gUHjkL9Ue6vlS0oFKUoIvD9n4flUtKi8P2fh+VBLSlKBSlKBSlKDA4zxWPDR53uSSFRFF3kc7Io6nQnyABJsATVUxE8+IN5pSi9IYXKgfbdbO59hC+h3OT23wkTzRd0yTZWCIxPJjQkZ5nQWz9FCk2Y+gJGv4XwqKBSI1ALas1hmY+ZsAOuwAA6AVI94fhkKNmSJFb6wUZvXvbn31lUrzzVvlzDN5X191QPVKUoMTEYBXljlO8d/Yfq388puRfYm4rIMSlgxAzKCAeoBtcD25R7q90oFRYbCpHmyKBnYsx6libkk9d6lpQaaGDESSmSVIcgPzUcl3VbfTZFIDOdxdiF0sL6my9nuN4maYLy43hGYNMmZFVhsqhiebrocpsLHW4tWtxmGEkbISwDCxKmxt1F+lxp569KwP0zkOkGHnlEoUZYzKGUKNBmE7ZVX0BDEbVI6TSsbhjyNChmCCQqC4Q3QNbXKTuKyagKjJvoNup/2H8/6Am+g26n/AGH8/wCh7AoAFfaUoFKUoFKUoFKUoIvD9n4flUtKi8P2fh+VBLSlKBSlKDmDcYklnaWJA3OnaLmMe6scecAKBq9kQsdQA0trkmw3dee02LjTFFnZUjghGp0AaV2LaeZ5SeuvrSNwyhhsQCL6HXXY7UHqoIMFCyiaZFcMfm0KBhrs2W3edhc3Oynp3icDjnFY0jdA15WVlVV1bNlP3Lbe5sNvOveL7Q4c2lWV0WMFMuRVyHS92lIQNawGp0JtuazvPo1xx5ll4WAk2QNC1ieTJZlKg2uhVrruulyBmHd1qUpMPFDfzKOpX3uUP4Vr4eIxzyKikylZU0eMCSFx85m0UKUMYezjS4Auc2mzxkgaUg53yaCJLWfRWLtew0OgzEC6nrTc74T2xrcxz8EUDSSC8cdwdmaRcpsbGxQudx5V7xHDMQR3Zo1Plyybj6uYsbfay/dWJicSsQ5qxtCwJJvlyS63ZGZGKZm1yliDmt0uDYcNOsiK6G6sLg+Yqt7WjwtjpWfMctHhZiSUa4kjtnBtfW9nFgAytY2IA2IsCCBkV643HaSCQb5mjb1RkZrf50Q+/wA681pW242yyV7baKhnijszOqWtdiwGwG5J6ACpqVZRruziPK6ycPyRxq4EhLgRst+8OQoPeIvYnI3W5G/QSb6Dbqf9h/P+hzU4p3mZsPDKuIiB17gZ02sy8wNLETpcA2NrWNdG4dOXhjcoYyyKTG3iQkAlD6jb7qCcCvtKUClKUClKUClKUClKUClKUEXh+z8PyqWlReH7Pw/KglpSlBTu2XBIlXE4x2JJhCZT4EHhkkA+ty2Iv0F/M1pf7ScsyuhhVkR4i3j5ZMuaQjZSEiZwp18N7E2HSmUEWIuDuDVL+UKCNZMPPNcQ2mgmcXsiSxkK7W2GZcuboZPWkzwmsctXxrDEwJDIFUZgyKhKmO6FAGbNdmXNI+b6RiN6ouLx0mExWC4i+EM+FyyrEgB+ba+W9yCA/qdWIY32t0XHcOlmjWVTdiwkaNgLumRkWK5tkIR2boM7NsDpg4HtHLDgVgijldUTKk8cMzuy+YXlZDJ+1mK371rd2sKTDbJEqtw3iOJM8M6QmKWVZy0YQtkUyzMkJTQ2yqT/ANFBppXntR2tcQxkLEkmJZbAg8rU5RPIptmJVc1mvkGUanWrZ2NwUpmeaWJo1CKsea4Ou4ysM1lAUZmsSWc2sareD7J4fGO+ExZaN+XHyJRpkkiVYZYlvoxJQMVO6kMPMI5sW3WrP43w84GRQuJDYqOBsQXjQJnjQqHSWNDlkRgxy3FwVNjpetivbhmBIiQWuGvKSQQbG9k0FwfutVdm7NYTAJKkDtM8iPFJO2pNwoZEy7LGim+93dVvcWHQuzMWTCxrYqbXYaaMxLNsfNjvrUX1tbFuVdk7VpNyVZCpMoIKHmIwCuTqouCPUW9TW4w+IRxdGDAGxt0PkR0OuxrMxPDhzM8QWN5LLJKAM+QXIC3BGYtbUg6DrZbauAsZEZjdmjkV3sAXEc2SJzlAFypY6ADveVWx29EZaT5lm183oT7up/r+v9tZxcuU5kUrARXZ0jyEuo3ALK1mAvboToRrcbOdj8Rx7Z2AikSaAcyKVFzqNwG7veyG2VxlsAdehrpGAxPMijksRzEVrHcZgDY+utVjAcFxCYzDyh0mhAk+d0SQI6AhWUd17sqG622261b6BSlKBSlKBSlKBSlKBSlKBSvjGw865U/bLEYnK6z8hGAYRxAF1GoKOWikYsCO93YwDoM1r1MRtW1orHLq1K5dw/j+LWaLLiHnSSWKMK/LZWDNaTVI1aIqgZgWa5K2yncdRpMaK2i0bhF4fs/D8qlpUXh+z8Py+FQslrR9uRfheOA/5XEf+F63lYfGpcuGmbIZMsUh5Y0L2UnIPK+330Fc4wb4Qka6Icv94oZS0I8y6goPt1l4HGxzLmjbMBoRsyn6rKdUYeRAIrT9nIpDh8OZXV8kShChurd0ASkkC7FfQAXbe9Z2M4bDKQZYYpCNs6K1vZmBtWPsuOXROfniH3E8TtIEjUyWJ5uWxyDKbLcsBnJy93e1z5XxsVw6DFZiCVfQOMoufISRyKQ2g0JF7bG1bCNQAAoAA2A0AHpasPiIyFZwNYvFbdoj4x620cDzS3WpnHxwiM2558MfAdlYUfPIzzt9HmhciAbBURVUAb6gm+tb1VA2FqIwIBBBBFwRsR0I86+1g6oiI8MTFzA5kEojZAGc6XCHML97QbGzdCvXUVqUkW7PokQCol9AI0vY67XJP3Bet7YOOxWGbGyvIY80fLiDOB3SMznKxFlN5rHUG6+7IibEM8+WNJYostwpIkyst9FPdktrpcG1rX2rox01y5MuTc6fMbiZVkjRYkeOU5QS+XvEGy2KkENaw1AuQDa9S9muz8Ev6RDJhniyFSjFeXJHnDZo0kXxKGXNoWX5y2wtUHZbs3HNGJYJDHEmKDgAFkkRHjkygE9xhIGXMOgsQbC3Rq1YocFhhFGka3yxqqi+9lAAv66VNSlQFKUoFKUoFKUoFKUoFKUoFcvwfE44nxGHtmaPE4jQsihQ8ryqBnYEi0g2BGm9XLtxj3gwMkiNk1jVpBvFG0qJJKL9VRmYezrVZg7NWDmGSNo3OZMwZzqFuxkMpLkkXzetVtmvj5p5YdThyZcescbnaTh2Ggxqu00aSoj5FjbLIi2VSWtquc5zruBYaa33/Y7EZcLkd78qaeFSza5UmkWNSWN2IQKLnU2vVV4AWGMABy5hLzEQgozRsqAi40tc6ixOgO1huOH9lsLNLLiZYVkEx7qSDPHoArTBGuqtJkXUbrGh3JvTHktktMy0wWrPT141McT848rnSqVhOyuEcmRY2jQ91EilljXKCRzLRuo7x26Zcvmayl7JYPrGzejzSuPc8hFbxSU9ze4riMMH6yWNF83cLb3nb4VrJO2WFOkBkxTdBh42kU/9QDlr+84rzg+zmDibNFhcOjfWWJA3vAvWxAtp06en5fCrdh3KbFgcZEZJY40hw5IYYZzzZFubyMvLsI9CW5as4NjaxNqz8VBNJH3WjZWA0Qlc6m3/AKmuRSOqqTY6W3ra4xCcREGZuW4dLK7L84BnU3QgkFVkG9tBprWj7Uzrw1EkgW6OxBw9+7YRvIzxn6BstyNVOpsCSTS9bT7q9L0j30uBw00agJGqoCRyS3g/wnAsU8lYLbbugBRkjEyf8vKD5Xi+PNtWph7cQcoSyRzRo2zFQwvr/dsxG3UCsrBdqY58gw8csvMbKpyhFvbMSS5DBQovcKdNr3F85rmr5rP2az7H/pm8LwHLZmtkDbRKxKDW5ax7qk+SgDfe96lkmaRjHCdRo8m6p6ftP+z0626wYnDyiS+Ia0Bt+quqq31ZGPeK7Wdcq6kMK3sUQVQqgKo0AAsAPIAbVNMM2ndkXzxEdtFZwhm4bHkkAxOC7xdwgE8WYlnlkVdJ0JJLFQGFybMLkWPs7wrDwRH9G1jlbmAhsykMBlCkaZAoUKBoABU1aDCH+z5go/4PEPYDphpnOgHlDIxsB9F2AGj93W1deGEStcMSqLKoUamwFhckkmw8ySfvr3SlUWKUpQKUpQKUpQKUpQKUpQKUpQV35Qio4ZiGLZTGnNU9M8bCVAR1GZBceV6rXNsMzYAWOrsjqImJPisbFrk7lT99Ww4cYppM+sYDIoIuCSLEkdfZ61zzhONhXBRJI2JUwjI6DmOkjxXjbK4vlUup0JFgdhWWTUaXpkrT3p182Rw0sshIAQiHGZQvhRudH3V0F1BbQ2GltBtV/wCKDl4V1j7pCcuP0ZrRx+5itcyw+NKPYQSFzDiAIlAuilo5FJzN4VROlzoAAdKvfaHiiNCDGrSgS4d/mwCCFnifQkgbDztTp/dmXH08/wCP62/duI4wqhVFlUAAeQGgHur1VR4n2sdMWkKIAO5mR1PNkDG14wG0AsdSGvY+EC538/ERyDIvXQX3v/Wv3V2bas1XB2INtNPPyrFxnEBGcpBLFbqB9I5lQIPUsw9BubCsLC8Thhi+dYRBQCzSEKCT5XOp2sNzpWm7PcU/SsVPimLjDwHJAJI8jB2RDIQD3rZclrgH5x/S0TJpvscpTDhpHBaN45Hb6ItKrPbyULmUX6WvVd7T8RjnlZkIkSGMxKQTleSXKWAOzDKIu+Ljvv61uOGzwMuInlUtyZHOZxmyqFDAICTlsttBbf1qh8aws2KbWQRhWZnIubym+a1rXVASg16NpoK26evdfc+jHPFrRFKxvf7R5/ph4HhLwokE06yRMe8mTvWAL90gjQuFBuDox1FXbsaMsskxQhZn5cR07uVY45NBt34wp8uXVM7O8IEUzSKSz8sqmYWF3dVQ282ZT+NdDxnBDhl52HdVEUfeR/CxAsZ730ltrc6MQAxGjLfqr+kSrSu8u5jXbERrzr1bvFYyxMarzHtquyqD9c2NgfKxJ8rXNQ8Og5aCMuGIuQBplUk2UAknKvhFz0+6tHie00OGw6Scmdkku98o5jDLmaRg5BJ2v7fSo+A9pElllZopQ6/RsDZAFbQg2Js6X8swrk7qxMRM8y6PO9ei0pIDexvY2PoeoqLG4RJY3ikGZJFKsPMEWPs9tVrsVxlp4EmP6qRAwyi4Dkl5Wdr2BLk90DTa5rf4fiKuwUBhmvlJFg1vKrxOx57KcQdlfDzNfEYUhHY7yIReKf8AfXe2gdXHSt9VK47jlgkGPUG2HPKxFv8A1IGNyRrqYms/2eZbxVaZuIKCAAzMQDlUXNvM9BWMxqV4lmUrWTcVyylSDkFgTb6R191qk4rjuUFta7Hr0HU1CWfSlKBSlKBSlKBSlKBSlKDSYWdsOGR0YgEkMBpb1rm2FxXIfEQv+s5ssqITb5uWQyK6A+JbMQSOoPlXXcZhhImUkgG23wqHiHCMPOqrPBFKq+FZI1cDpoGBtWeTHF40w6jBGavbLmPZ1jNiyYM8iwROJpN++5jAUeZyq5tuAdd71uMX2ZiAIgOJw0JVvm4yDGSRYtkkDLFvulvOr7g8JHEgSJEjRdlRQqj2ACwqLiOHaRQoIAJGb7PkKtSvZGoWxYox0isKdguH48klMQpZ95Hw4uBa1wwkAv7F+6smDstKZQj4zEGOIXsixxhmPkRGW/1aVclFhYdK+1fctNKAeHQYWGXEGBjIoZpJ5c0kioASVEkhLWsD1Ar12fgaOGHnRvs0jC17yyMZHJ/eYgX6KK33bQ5sOkFxfEzQxWPVM4klX/sxy1sKtSEWlzztDxh448RGkZGbEBlUi7MwhwrDQdOY8ZN91DCqW2Cx7xZSXVdBvY23JITUnzv51fuN4IS4jFakZjGoP1WSOMiRb9Q1vvjFUmLieOmmMChEdDZ7Dup+0S19D06npXp9NXtp6c8uC2bHN7d0zxxx6/P6tx2FwvJxOVldySrtZPoxq2Xc62eSM39au3HsZzo7FXECt873bliuuTKN1BFz5kBejA6rsthzC7hWLzOqIJG1IJzNLIRsFVUisNrhBu1zY+KDlwIqbCbDLrr3WxMKsT5khmuT5k1x55mbzv0dGDt7d18S59xHgeNnnusbKJGcDny6lSyWIVc4HcX03PmazcDh5opeIOI8oWF7EHMLtHCuhG/6mQn2Dzq+4vByGXOjKLrlub3XzI9a182DGTFxp/dcq/XPy3fX7plrk9lWbxf1iJj78/w3idRPx1+is8IiMGbDxqVhkw0OIAbQ5kCxzso6L+pY+rE9a3+Ex64hmeEMBCllVlKtcggHKwBy6Gx2OX21DM0brwudrFJoXhN/CUlw3PN79D+jj31kcCwboZRCp5bMuSaZ2YlAigKoYl3AbOQSVBDXBa961rPCJfY8O7oiqndTVg4sHY7i3Ubitd2VZo5JMLIspeDLylW9mg2jzMfFkIMZP7Cn6VWT+zpT4sTID+wkYHudHP41o+0WEkwrR8QE0sowpPNVlj1wzlRMRy41JyBVktc35VutRblMNuZmaW8sbkr4EA7t/Mnr7a9YmRjmEsJzlbIVFwAehN9wa3isCAQbg6gjYjzr7VFkODQiNA24UA+6pqUoFKUoFKUoFKUoFKUoFKUoFKUoFKUoK/xwhsdg0+qMRMPaqJDf3Yg++s7fQbefn6D+daviTA8UgGv/AAuJ19Odg7j32rbrWtPClvKjHEKA0jsFVnkbMxsLNIxXU+hFa3heIAkkLnKZHABa4EjC6hlzIuhTIAoLeE63JJqUTqrXF1lYJkZcokKHOZBGz7Pfl365b5QTep4YiodpA6RuHUrLoZLoyiOzInMJYg+Hu2JvV/8A2+7qOIYT+Fc37rcz8Pq6DwiYQmWYjO8swhiW9gLQLI2tja+RiTbXIo6VZEKYjD6ghZV1F7ML+RGxB2I6i4qpdj4sOOGATWyCZrZbg5/NeX3gbFvD0LdL1dMKqBFEdsgUZMvhy2GW1tLWtaoi/f8Am/3y19n7L8n+uPswopcXGMrCKUDaQuyG3QsgjYA+djbc2UaDMwcGQanMzEs7WtmY76dBsALmwAFzU1R+H2fD8vh8I1pKoLEv9jYMEBxhcThojfX9VilwzE+wZr1vuK9qoISyjNKy+IRgEA7EFmIW4OhUEsPKsfhfD4p4MdhJL8sYmXNYlSOYI8VmB6WM17+lc1i7R4LBY2XlpiZ0VIxCZGNkaxJsspGUEFCHCnQ6ab4zeKeW+PFbLaK1h1UY3EutwsURI2bNIR6GxSx9hPtrXccxWOTDyPGYZmC6xchu+v0lA5+pK3sL67da0PYHtocbJNFKESRTnRV/urgWN9Syki7WF8w0FWhcbnC5BbOrkFvouthlYDfUm9j9E1z+1t5dVunrSZrMctJ2O7XYTCcOgjxWOw7uq2AiYuUS/cjKgFwUWy94X7uutzV74fjop41lhdZI3F1dCCp6bj1BH3VwLtvwxGxvNTuLPFHMVAFwzZg3oDdLnTcmugfIlJbCYiG+kWIOW/k8cb/xFqtTL3WmrTP+Hzi6auffEzr9/j8HRaUpWzzilKUClKUClKUClKUClKUClKUCoyc2g26nz9B/OhObQbdT5+g/nXsCgq/Hw68SwjRqrE4fFJZmKgDPg2vcK3RDpb7xWbBiJBMI5AneQupW/wBFlVgb7+NLH1PlWP2ww4MmCkJIVcSEezFbrJHJGFupBsZWi0vY9a+zcNhixEDxQxIzGRWZEVWKlCxBIFyMyqfaBV6yrLjH6OouMo3IOg111rxHhUXwoovvZQPgKzuJJlnmX6s0w+4SOB+FYSyHOV6BVIPncuCPusPfXPPl0R4X7sRw8T4HKrZGgxTOhy3UEwhTdbi4Kyv1GtjV0hRcPh1BY5YkALEXJCi17KN9NgPZXPuw2OdY8XFGSJDGJY7C7XHckIUggkAx20OpGlWqB5pcBiNXL2kELSJlZrICpK2XaTMBoLhRve56qT+Vz3j8zZniDfRw8zDzsi/hJIrD3V8/tCTrhZ/uaE//AHXqTD4Iuqv+kSsHAYZcirYi4IsmbY/WNSf2WOks3/cv+BBH4U7lWr4NOpxuIUD5vEYfDzKdt+bE2h1FlWL2X93NO3eAHKwM7qM5wvLk8g8WUG466uw1+rXQMCnJxeFYszXkxmFLG1zmYzoTlAAt+jlRYAd+qp23wZOFmh/5fHSjXok8bzqB6XmVR9n3cPVx4l6P4Zft6mnz19+P5feBcOgwuKw5DsMzToS5VUsqPfQAWuQrDXas9u2OEjK5XMuVp5LRDMDmd8iZh3VJD5tSNBruL48E8TIk0skQWRQ1nYDuvDECLHrnS9VLtBio2nLI4ZRHEGexVS4DK1swFxlCai41t0rmjJ2xrT1sHTT1eePaTOv6j9EWOxzzPzJLBrABV2UC5yi++rMb+vTarz8i0vzuNTpbDv7xMp/gFUTh2CmxH/DwyzX6ovc/7jWQfe1dR+TPspiMI002IyKZljURq2YqEMhuzWtf5wiwuNN606et+/umHV+M5umr0kYMdo3ExqI5XylKV3PkilKUClKUClKUClKUClKUCoyc2g26nz9B/OhObQbdT5+gr2BQAK+0pQajtbhWkwUwQXdV5kY85IyJY/8AWi1j4GRpymIYBVKfNqGzaPlYuxsBewAAGwJ1N7Df1WOzTZUkw2l8JK0Nh0TSSD/4ZIx7QavTyrZzTtZHlx+JH/uX/wAyI5/FjWjm0ZW9qn961j/mAH71bjtLjElx2JdCCBLkuPNESNvxWtXLHmUg9fw9fbWFvMuiviGz7PcSGGxUUxNlBKyf4baMT6Duv+5XUJ+NFcTyigyXjXNm715NFYLaxXN3b36Melcbw8mZbnfYj1Gh+6/4VeOxHHos0cOJCZ4+7h5mAuFOnJzHwnWynqLLv4tMVtcSzyV9Vww2I/Rfm5AeQLmOUDSNb35UlvCq7K/hygBiCAWyjx3DWus0chPhWNg7t6Kqkk/DzsKyqCtu1jtXuMYZ0wLPb52J/wBKyrr3ll57RA9brmjv1BqLtb2SfGq0uGxHLM6wZlZQ0TiN+Yj6DOrWa1wbEAAjqLNWs7HzBFkwR0bCEKg88O1zAw8wEHLJ+tE1Z5KRMcr47zWdx5jlVsH8lEa2afEu31hCixKfaTna3qGH8rTwvsNw+AgphkZhqHlvK4PmGkLFfutViqLw/Z/h/L4ezbOKVjxDfJ1ObLxe0z9f4SAV9pSrMSlKUClKUClKUClKUClKUCoyc2g26nz9BQnNoNup8/QV7AoAFfaUoFKUoFVvjPZ6aTEmSGfkpNGseIst5CELFWjN7RvZ3UsQbDLbUCrJSg4n254ImDx2SJAkM0SMigaBowsTqP3RCfXMa0ldO+V3A5sHHP1w8yH9xzyWHs76t+4K5jWdvLWk8IFFpD5OL/vCwPvFv8pqZlBFiLg7g9aixXhzfUOb7hv/AKSw++pqhZtuG9psXAuVJiyjZZBnA9hPeA9M1hW24d2zx02Jgw4bDJz2Zc5hdspEbuNBOL3yEffVTpFiuTNBPsIZ4nJ8kzhXP+Rmq0XlS1IdjTgmNI+cx4H+DhkX/wArSVPwjs5yZ/0h8TNPJyzEDII1AUsHOkUaXN10ve1za1zW9pWm5Z6KUpUCLw/Z+H5fD2bS0qLw/Z/h/L4ezYJaUpQKUpQKUpQKUpQKiJzaDbqfP0FCc223U+foKlAoAFKUoFKUoFKUoFc77QfKcEkePBYc4nlkq8pJWIEaEKQpL2PWwHkTV8x5YRSFfFkbL7bG341+b+H8QdMBCq2GYG7A949Tp0Ou/pUwLH2g+UvE4rCyYd8NEBJlBZJDcKGVmAVlsSQLDvC161ME6uMym4/EehG4Poa0lecut9j5jQ+8a1FqbTW2lgYCxvt19lR4Zrop81U/gKr08yjxEt6Fi2vTc6GsrhfFG5YDpfLddNGFiVsQba6a7eyqTSV4vDeVHPCHRkbZgQfYRY1if2ov1H/0/wD6qGXiDnRQF9dz/IfjURWUzaHe+wXGTisBFI5+dUcuX/ETusfvtmHowqw1+YuE8UxOGDDD4maMOxdgCCGYgAscynWwHuroXZv5R8VC0Y4iFaCSwGIChXQnZpApyldtQFI1NjrbXTJ1ulfAa+1AUpSgi8P2f4fy+Hs2lpUXh+z/AA/l8PZsEtKUoFKUoFRE5vZ1Pn6ChOb2dT5+nsqUCgAUpSgUpSgUpSgUpSgVxrtb8k04neXh7KY5GLGFmylGJuQhIKlbkmxsR5muy0oPz4nya8WY25Sr6mWMD/SGNbnh/wAjWJbXEYqOMdVQNIfexQD/ACmu1UoKl2V+TzBYIh1QyzLtLLYsv2AAFj9qgHzJrS9rvkmhxM74iCXkSSEs6lA0bMd3sCrIx3JDWvra9dHpQfmPtDwLFcPkCYpO6xskq6o/oD5/skBtPpb1ho4IuDev1DjsHHNG0cqLIjizKwBUj1BrlnaD5GVLl8FMIwdopcxA9FkU5gvoQ1TtGnM62kvEAMCyyWsDlBJGws22+lrbeVbn/wDk/FL2zYf285rfjBerJ2a+R5UkWTGyrNl15KA8snydm1df2QFB63GlTsXT5PDIeFYPm3z8hPFva3dv65bVYaAUqqSlKUClKUEXh+z/AA/l8PZtLSovD9n+H8vh7NglpSlB4i8I9gr3SlApSlApSlApSlApSlApSlApSlApSlApSlApSlApSlApSlApSlApSlBoKUpQf//Z"/>
          <p:cNvSpPr>
            <a:spLocks noChangeAspect="1" noChangeArrowheads="1"/>
          </p:cNvSpPr>
          <p:nvPr/>
        </p:nvSpPr>
        <p:spPr bwMode="auto">
          <a:xfrm>
            <a:off x="63500" y="-1539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25" descr="data:image/jpeg;base64,/9j/4AAQSkZJRgABAQAAAQABAAD/2wCEAAkGBxMTEBUTExQWFhUUGBgZGBcYGSAdGBgZHxgWGBoVHR4aHSgjGB0lHBcYIzEiJiktLi4uFx8zODMsNygtLisBCgoKDg0OGxAQGy8kICUuLCwsLyw0LC80LCwtNCwsLC8sLDEsLCwsLCwsLC0sNi0sLCwsNSwsLCwsLCwsLCwsLP/AABEIAOEA4QMBIgACEQEDEQH/xAAcAAEAAgMBAQEAAAAAAAAAAAAAAwYEBQcCAQj/xABHEAACAQIEAwUDCAcGBQUBAAABAgMAEQQSITEFE0EGIjJRYXGRsQcjQlJygaHhFDNigrLR8BVTc5KiwTRUg5OzQ2Ojw9IX/8QAGgEBAAMBAQEAAAAAAAAAAAAAAAECAwQFBv/EAC0RAQACAgEDAQYGAwEAAAAAAAABAgMRIQQSMUETMmFxgZEFIqGxwdEjUVIU/9oADAMBAAIRAxEAPwDtnh+z8PT2VLQ1F4fs/D09lBLSlKBSlKBSlKBSlKBSlQY3FLFG8jXyopY5VLNYC+iqCSfQUE9KpsPbVp7/AKPCum/OkCuPbGgYj94g1rO0UuNxCplZY2jNxy55YwwNrq4UXbbTUW+80HRaVQ8DicUEBE0iN1jlyyqDt4vGw8jnGh6UxvaXHCSFFjjFy4ZtTFJZCyg/ThPdYfSGo1O1BfKVpcH2lhaCSWS8RhsJY21ZSfCBb9YG+iVvm23uBTu1PGZpVRXaWJZ2yrDB+ty+JizA6vlFrAhFL97MBeg6XUWIxSILu6qP2iB8ap0mKxEqhXcwoBYRxMc1thml8RP2cvtO9aBsPgmnaOTKqpbmlVMmJlJAPLBUNJlsRmf1AB3sHU43DAFSCDqCNQR5jzr1VYh7SwQxqkeGmWJAALIiKigfVZwQAPSt3wjiceJhWaEko97EqVOhIOjAHcH20GZSlKBSlKBUZN9Bt1P+w/n/AEBN9Bt1P+w/n/Q9gUHjkL9Ue6vlS0oFKUoIvD9n4flUtKi8P2fh+VBLSlKBSlKBSlKDA4zxWPDR53uSSFRFF3kc7Io6nQnyABJsATVUxE8+IN5pSi9IYXKgfbdbO59hC+h3OT23wkTzRd0yTZWCIxPJjQkZ5nQWz9FCk2Y+gJGv4XwqKBSI1ALas1hmY+ZsAOuwAA6AVI94fhkKNmSJFb6wUZvXvbn31lUrzzVvlzDN5X191QPVKUoMTEYBXljlO8d/Yfq388puRfYm4rIMSlgxAzKCAeoBtcD25R7q90oFRYbCpHmyKBnYsx6libkk9d6lpQaaGDESSmSVIcgPzUcl3VbfTZFIDOdxdiF0sL6my9nuN4maYLy43hGYNMmZFVhsqhiebrocpsLHW4tWtxmGEkbISwDCxKmxt1F+lxp569KwP0zkOkGHnlEoUZYzKGUKNBmE7ZVX0BDEbVI6TSsbhjyNChmCCQqC4Q3QNbXKTuKyagKjJvoNup/2H8/6Am+g26n/AGH8/wCh7AoAFfaUoFKUoFKUoFKUoIvD9n4flUtKi8P2fh+VBLSlKBSlKDmDcYklnaWJA3OnaLmMe6scecAKBq9kQsdQA0trkmw3dee02LjTFFnZUjghGp0AaV2LaeZ5SeuvrSNwyhhsQCL6HXXY7UHqoIMFCyiaZFcMfm0KBhrs2W3edhc3Oynp3icDjnFY0jdA15WVlVV1bNlP3Lbe5sNvOveL7Q4c2lWV0WMFMuRVyHS92lIQNawGp0JtuazvPo1xx5ll4WAk2QNC1ieTJZlKg2uhVrruulyBmHd1qUpMPFDfzKOpX3uUP4Vr4eIxzyKikylZU0eMCSFx85m0UKUMYezjS4Auc2mzxkgaUg53yaCJLWfRWLtew0OgzEC6nrTc74T2xrcxz8EUDSSC8cdwdmaRcpsbGxQudx5V7xHDMQR3Zo1Plyybj6uYsbfay/dWJicSsQ5qxtCwJJvlyS63ZGZGKZm1yliDmt0uDYcNOsiK6G6sLg+Yqt7WjwtjpWfMctHhZiSUa4kjtnBtfW9nFgAytY2IA2IsCCBkV643HaSCQb5mjb1RkZrf50Q+/wA681pW242yyV7baKhnijszOqWtdiwGwG5J6ACpqVZRruziPK6ycPyRxq4EhLgRst+8OQoPeIvYnI3W5G/QSb6Dbqf9h/P+hzU4p3mZsPDKuIiB17gZ02sy8wNLETpcA2NrWNdG4dOXhjcoYyyKTG3iQkAlD6jb7qCcCvtKUClKUClKUClKUClKUClKUEXh+z8PyqWlReH7Pw/KglpSlBTu2XBIlXE4x2JJhCZT4EHhkkA+ty2Iv0F/M1pf7ScsyuhhVkR4i3j5ZMuaQjZSEiZwp18N7E2HSmUEWIuDuDVL+UKCNZMPPNcQ2mgmcXsiSxkK7W2GZcuboZPWkzwmsctXxrDEwJDIFUZgyKhKmO6FAGbNdmXNI+b6RiN6ouLx0mExWC4i+EM+FyyrEgB+ba+W9yCA/qdWIY32t0XHcOlmjWVTdiwkaNgLumRkWK5tkIR2boM7NsDpg4HtHLDgVgijldUTKk8cMzuy+YXlZDJ+1mK371rd2sKTDbJEqtw3iOJM8M6QmKWVZy0YQtkUyzMkJTQ2yqT/ANFBppXntR2tcQxkLEkmJZbAg8rU5RPIptmJVc1mvkGUanWrZ2NwUpmeaWJo1CKsea4Ou4ysM1lAUZmsSWc2sareD7J4fGO+ExZaN+XHyJRpkkiVYZYlvoxJQMVO6kMPMI5sW3WrP43w84GRQuJDYqOBsQXjQJnjQqHSWNDlkRgxy3FwVNjpetivbhmBIiQWuGvKSQQbG9k0FwfutVdm7NYTAJKkDtM8iPFJO2pNwoZEy7LGim+93dVvcWHQuzMWTCxrYqbXYaaMxLNsfNjvrUX1tbFuVdk7VpNyVZCpMoIKHmIwCuTqouCPUW9TW4w+IRxdGDAGxt0PkR0OuxrMxPDhzM8QWN5LLJKAM+QXIC3BGYtbUg6DrZbauAsZEZjdmjkV3sAXEc2SJzlAFypY6ADveVWx29EZaT5lm183oT7up/r+v9tZxcuU5kUrARXZ0jyEuo3ALK1mAvboToRrcbOdj8Rx7Z2AikSaAcyKVFzqNwG7veyG2VxlsAdehrpGAxPMijksRzEVrHcZgDY+utVjAcFxCYzDyh0mhAk+d0SQI6AhWUd17sqG622261b6BSlKBSlKBSlKBSlKBSlKBSvjGw865U/bLEYnK6z8hGAYRxAF1GoKOWikYsCO93YwDoM1r1MRtW1orHLq1K5dw/j+LWaLLiHnSSWKMK/LZWDNaTVI1aIqgZgWa5K2yncdRpMaK2i0bhF4fs/D8qlpUXh+z8Py+FQslrR9uRfheOA/5XEf+F63lYfGpcuGmbIZMsUh5Y0L2UnIPK+330Fc4wb4Qka6Icv94oZS0I8y6goPt1l4HGxzLmjbMBoRsyn6rKdUYeRAIrT9nIpDh8OZXV8kShChurd0ASkkC7FfQAXbe9Z2M4bDKQZYYpCNs6K1vZmBtWPsuOXROfniH3E8TtIEjUyWJ5uWxyDKbLcsBnJy93e1z5XxsVw6DFZiCVfQOMoufISRyKQ2g0JF7bG1bCNQAAoAA2A0AHpasPiIyFZwNYvFbdoj4x620cDzS3WpnHxwiM2558MfAdlYUfPIzzt9HmhciAbBURVUAb6gm+tb1VA2FqIwIBBBBFwRsR0I86+1g6oiI8MTFzA5kEojZAGc6XCHML97QbGzdCvXUVqUkW7PokQCol9AI0vY67XJP3Bet7YOOxWGbGyvIY80fLiDOB3SMznKxFlN5rHUG6+7IibEM8+WNJYostwpIkyst9FPdktrpcG1rX2rox01y5MuTc6fMbiZVkjRYkeOU5QS+XvEGy2KkENaw1AuQDa9S9muz8Ev6RDJhniyFSjFeXJHnDZo0kXxKGXNoWX5y2wtUHZbs3HNGJYJDHEmKDgAFkkRHjkygE9xhIGXMOgsQbC3Rq1YocFhhFGka3yxqqi+9lAAv66VNSlQFKUoFKUoFKUoFKUoFKUoFcvwfE44nxGHtmaPE4jQsihQ8ryqBnYEi0g2BGm9XLtxj3gwMkiNk1jVpBvFG0qJJKL9VRmYezrVZg7NWDmGSNo3OZMwZzqFuxkMpLkkXzetVtmvj5p5YdThyZcescbnaTh2Ggxqu00aSoj5FjbLIi2VSWtquc5zruBYaa33/Y7EZcLkd78qaeFSza5UmkWNSWN2IQKLnU2vVV4AWGMABy5hLzEQgozRsqAi40tc6ixOgO1huOH9lsLNLLiZYVkEx7qSDPHoArTBGuqtJkXUbrGh3JvTHktktMy0wWrPT141McT848rnSqVhOyuEcmRY2jQ91EilljXKCRzLRuo7x26Zcvmayl7JYPrGzejzSuPc8hFbxSU9ze4riMMH6yWNF83cLb3nb4VrJO2WFOkBkxTdBh42kU/9QDlr+84rzg+zmDibNFhcOjfWWJA3vAvWxAtp06en5fCrdh3KbFgcZEZJY40hw5IYYZzzZFubyMvLsI9CW5as4NjaxNqz8VBNJH3WjZWA0Qlc6m3/AKmuRSOqqTY6W3ra4xCcREGZuW4dLK7L84BnU3QgkFVkG9tBprWj7Uzrw1EkgW6OxBw9+7YRvIzxn6BstyNVOpsCSTS9bT7q9L0j30uBw00agJGqoCRyS3g/wnAsU8lYLbbugBRkjEyf8vKD5Xi+PNtWph7cQcoSyRzRo2zFQwvr/dsxG3UCsrBdqY58gw8csvMbKpyhFvbMSS5DBQovcKdNr3F85rmr5rP2az7H/pm8LwHLZmtkDbRKxKDW5ax7qk+SgDfe96lkmaRjHCdRo8m6p6ftP+z0626wYnDyiS+Ia0Bt+quqq31ZGPeK7Wdcq6kMK3sUQVQqgKo0AAsAPIAbVNMM2ndkXzxEdtFZwhm4bHkkAxOC7xdwgE8WYlnlkVdJ0JJLFQGFybMLkWPs7wrDwRH9G1jlbmAhsykMBlCkaZAoUKBoABU1aDCH+z5go/4PEPYDphpnOgHlDIxsB9F2AGj93W1deGEStcMSqLKoUamwFhckkmw8ySfvr3SlUWKUpQKUpQKUpQKUpQKUpQKUpQV35Qio4ZiGLZTGnNU9M8bCVAR1GZBceV6rXNsMzYAWOrsjqImJPisbFrk7lT99Ww4cYppM+sYDIoIuCSLEkdfZ61zzhONhXBRJI2JUwjI6DmOkjxXjbK4vlUup0JFgdhWWTUaXpkrT3p182Rw0sshIAQiHGZQvhRudH3V0F1BbQ2GltBtV/wCKDl4V1j7pCcuP0ZrRx+5itcyw+NKPYQSFzDiAIlAuilo5FJzN4VROlzoAAdKvfaHiiNCDGrSgS4d/mwCCFnifQkgbDztTp/dmXH08/wCP62/duI4wqhVFlUAAeQGgHur1VR4n2sdMWkKIAO5mR1PNkDG14wG0AsdSGvY+EC538/ERyDIvXQX3v/Wv3V2bas1XB2INtNPPyrFxnEBGcpBLFbqB9I5lQIPUsw9BubCsLC8Thhi+dYRBQCzSEKCT5XOp2sNzpWm7PcU/SsVPimLjDwHJAJI8jB2RDIQD3rZclrgH5x/S0TJpvscpTDhpHBaN45Hb6ItKrPbyULmUX6WvVd7T8RjnlZkIkSGMxKQTleSXKWAOzDKIu+Ljvv61uOGzwMuInlUtyZHOZxmyqFDAICTlsttBbf1qh8aws2KbWQRhWZnIubym+a1rXVASg16NpoK26evdfc+jHPFrRFKxvf7R5/ph4HhLwokE06yRMe8mTvWAL90gjQuFBuDox1FXbsaMsskxQhZn5cR07uVY45NBt34wp8uXVM7O8IEUzSKSz8sqmYWF3dVQ282ZT+NdDxnBDhl52HdVEUfeR/CxAsZ730ltrc6MQAxGjLfqr+kSrSu8u5jXbERrzr1bvFYyxMarzHtquyqD9c2NgfKxJ8rXNQ8Og5aCMuGIuQBplUk2UAknKvhFz0+6tHie00OGw6Scmdkku98o5jDLmaRg5BJ2v7fSo+A9pElllZopQ6/RsDZAFbQg2Js6X8swrk7qxMRM8y6PO9ei0pIDexvY2PoeoqLG4RJY3ikGZJFKsPMEWPs9tVrsVxlp4EmP6qRAwyi4Dkl5Wdr2BLk90DTa5rf4fiKuwUBhmvlJFg1vKrxOx57KcQdlfDzNfEYUhHY7yIReKf8AfXe2gdXHSt9VK47jlgkGPUG2HPKxFv8A1IGNyRrqYms/2eZbxVaZuIKCAAzMQDlUXNvM9BWMxqV4lmUrWTcVyylSDkFgTb6R191qk4rjuUFta7Hr0HU1CWfSlKBSlKBSlKBSlKBSlKDSYWdsOGR0YgEkMBpb1rm2FxXIfEQv+s5ssqITb5uWQyK6A+JbMQSOoPlXXcZhhImUkgG23wqHiHCMPOqrPBFKq+FZI1cDpoGBtWeTHF40w6jBGavbLmPZ1jNiyYM8iwROJpN++5jAUeZyq5tuAdd71uMX2ZiAIgOJw0JVvm4yDGSRYtkkDLFvulvOr7g8JHEgSJEjRdlRQqj2ACwqLiOHaRQoIAJGb7PkKtSvZGoWxYox0isKdguH48klMQpZ95Hw4uBa1wwkAv7F+6smDstKZQj4zEGOIXsixxhmPkRGW/1aVclFhYdK+1fctNKAeHQYWGXEGBjIoZpJ5c0kioASVEkhLWsD1Ar12fgaOGHnRvs0jC17yyMZHJ/eYgX6KK33bQ5sOkFxfEzQxWPVM4klX/sxy1sKtSEWlzztDxh448RGkZGbEBlUi7MwhwrDQdOY8ZN91DCqW2Cx7xZSXVdBvY23JITUnzv51fuN4IS4jFakZjGoP1WSOMiRb9Q1vvjFUmLieOmmMChEdDZ7Dup+0S19D06npXp9NXtp6c8uC2bHN7d0zxxx6/P6tx2FwvJxOVldySrtZPoxq2Xc62eSM39au3HsZzo7FXECt873bliuuTKN1BFz5kBejA6rsthzC7hWLzOqIJG1IJzNLIRsFVUisNrhBu1zY+KDlwIqbCbDLrr3WxMKsT5khmuT5k1x55mbzv0dGDt7d18S59xHgeNnnusbKJGcDny6lSyWIVc4HcX03PmazcDh5opeIOI8oWF7EHMLtHCuhG/6mQn2Dzq+4vByGXOjKLrlub3XzI9a182DGTFxp/dcq/XPy3fX7plrk9lWbxf1iJj78/w3idRPx1+is8IiMGbDxqVhkw0OIAbQ5kCxzso6L+pY+rE9a3+Ex64hmeEMBCllVlKtcggHKwBy6Gx2OX21DM0brwudrFJoXhN/CUlw3PN79D+jj31kcCwboZRCp5bMuSaZ2YlAigKoYl3AbOQSVBDXBa961rPCJfY8O7oiqndTVg4sHY7i3Ubitd2VZo5JMLIspeDLylW9mg2jzMfFkIMZP7Cn6VWT+zpT4sTID+wkYHudHP41o+0WEkwrR8QE0sowpPNVlj1wzlRMRy41JyBVktc35VutRblMNuZmaW8sbkr4EA7t/Mnr7a9YmRjmEsJzlbIVFwAehN9wa3isCAQbg6gjYjzr7VFkODQiNA24UA+6pqUoFKUoFKUoFKUoFKUoFKUoFKUoFKUoK/xwhsdg0+qMRMPaqJDf3Yg++s7fQbefn6D+daviTA8UgGv/AAuJ19Odg7j32rbrWtPClvKjHEKA0jsFVnkbMxsLNIxXU+hFa3heIAkkLnKZHABa4EjC6hlzIuhTIAoLeE63JJqUTqrXF1lYJkZcokKHOZBGz7Pfl365b5QTep4YiodpA6RuHUrLoZLoyiOzInMJYg+Hu2JvV/8A2+7qOIYT+Fc37rcz8Pq6DwiYQmWYjO8swhiW9gLQLI2tja+RiTbXIo6VZEKYjD6ghZV1F7ML+RGxB2I6i4qpdj4sOOGATWyCZrZbg5/NeX3gbFvD0LdL1dMKqBFEdsgUZMvhy2GW1tLWtaoi/f8Am/3y19n7L8n+uPswopcXGMrCKUDaQuyG3QsgjYA+djbc2UaDMwcGQanMzEs7WtmY76dBsALmwAFzU1R+H2fD8vh8I1pKoLEv9jYMEBxhcThojfX9VilwzE+wZr1vuK9qoISyjNKy+IRgEA7EFmIW4OhUEsPKsfhfD4p4MdhJL8sYmXNYlSOYI8VmB6WM17+lc1i7R4LBY2XlpiZ0VIxCZGNkaxJsspGUEFCHCnQ6ab4zeKeW+PFbLaK1h1UY3EutwsURI2bNIR6GxSx9hPtrXccxWOTDyPGYZmC6xchu+v0lA5+pK3sL67da0PYHtocbJNFKESRTnRV/urgWN9Syki7WF8w0FWhcbnC5BbOrkFvouthlYDfUm9j9E1z+1t5dVunrSZrMctJ2O7XYTCcOgjxWOw7uq2AiYuUS/cjKgFwUWy94X7uutzV74fjop41lhdZI3F1dCCp6bj1BH3VwLtvwxGxvNTuLPFHMVAFwzZg3oDdLnTcmugfIlJbCYiG+kWIOW/k8cb/xFqtTL3WmrTP+Hzi6auffEzr9/j8HRaUpWzzilKUClKUClKUClKUClKUClKUCoyc2g26nz9B/OhObQbdT5+g/nXsCgq/Hw68SwjRqrE4fFJZmKgDPg2vcK3RDpb7xWbBiJBMI5AneQupW/wBFlVgb7+NLH1PlWP2ww4MmCkJIVcSEezFbrJHJGFupBsZWi0vY9a+zcNhixEDxQxIzGRWZEVWKlCxBIFyMyqfaBV6yrLjH6OouMo3IOg111rxHhUXwoovvZQPgKzuJJlnmX6s0w+4SOB+FYSyHOV6BVIPncuCPusPfXPPl0R4X7sRw8T4HKrZGgxTOhy3UEwhTdbi4Kyv1GtjV0hRcPh1BY5YkALEXJCi17KN9NgPZXPuw2OdY8XFGSJDGJY7C7XHckIUggkAx20OpGlWqB5pcBiNXL2kELSJlZrICpK2XaTMBoLhRve56qT+Vz3j8zZniDfRw8zDzsi/hJIrD3V8/tCTrhZ/uaE//AHXqTD4Iuqv+kSsHAYZcirYi4IsmbY/WNSf2WOks3/cv+BBH4U7lWr4NOpxuIUD5vEYfDzKdt+bE2h1FlWL2X93NO3eAHKwM7qM5wvLk8g8WUG466uw1+rXQMCnJxeFYszXkxmFLG1zmYzoTlAAt+jlRYAd+qp23wZOFmh/5fHSjXok8bzqB6XmVR9n3cPVx4l6P4Zft6mnz19+P5feBcOgwuKw5DsMzToS5VUsqPfQAWuQrDXas9u2OEjK5XMuVp5LRDMDmd8iZh3VJD5tSNBruL48E8TIk0skQWRQ1nYDuvDECLHrnS9VLtBio2nLI4ZRHEGexVS4DK1swFxlCai41t0rmjJ2xrT1sHTT1eePaTOv6j9EWOxzzPzJLBrABV2UC5yi++rMb+vTarz8i0vzuNTpbDv7xMp/gFUTh2CmxH/DwyzX6ovc/7jWQfe1dR+TPspiMI002IyKZljURq2YqEMhuzWtf5wiwuNN606et+/umHV+M5umr0kYMdo3ExqI5XylKV3PkilKUClKUClKUClKUClKUCoyc2g26nz9B/OhObQbdT5+gr2BQAK+0pQajtbhWkwUwQXdV5kY85IyJY/8AWi1j4GRpymIYBVKfNqGzaPlYuxsBewAAGwJ1N7Df1WOzTZUkw2l8JK0Nh0TSSD/4ZIx7QavTyrZzTtZHlx+JH/uX/wAyI5/FjWjm0ZW9qn961j/mAH71bjtLjElx2JdCCBLkuPNESNvxWtXLHmUg9fw9fbWFvMuiviGz7PcSGGxUUxNlBKyf4baMT6Duv+5XUJ+NFcTyigyXjXNm715NFYLaxXN3b36Melcbw8mZbnfYj1Gh+6/4VeOxHHos0cOJCZ4+7h5mAuFOnJzHwnWynqLLv4tMVtcSzyV9Vww2I/Rfm5AeQLmOUDSNb35UlvCq7K/hygBiCAWyjx3DWus0chPhWNg7t6Kqkk/DzsKyqCtu1jtXuMYZ0wLPb52J/wBKyrr3ll57RA9brmjv1BqLtb2SfGq0uGxHLM6wZlZQ0TiN+Yj6DOrWa1wbEAAjqLNWs7HzBFkwR0bCEKg88O1zAw8wEHLJ+tE1Z5KRMcr47zWdx5jlVsH8lEa2afEu31hCixKfaTna3qGH8rTwvsNw+AgphkZhqHlvK4PmGkLFfutViqLw/Z/h/L4ezbOKVjxDfJ1ObLxe0z9f4SAV9pSrMSlKUClKUClKUClKUClKUCoyc2g26nz9BQnNoNup8/QV7AoAFfaUoFKUoFVvjPZ6aTEmSGfkpNGseIst5CELFWjN7RvZ3UsQbDLbUCrJSg4n254ImDx2SJAkM0SMigaBowsTqP3RCfXMa0ldO+V3A5sHHP1w8yH9xzyWHs76t+4K5jWdvLWk8IFFpD5OL/vCwPvFv8pqZlBFiLg7g9aixXhzfUOb7hv/AKSw++pqhZtuG9psXAuVJiyjZZBnA9hPeA9M1hW24d2zx02Jgw4bDJz2Zc5hdspEbuNBOL3yEffVTpFiuTNBPsIZ4nJ8kzhXP+Rmq0XlS1IdjTgmNI+cx4H+DhkX/wArSVPwjs5yZ/0h8TNPJyzEDII1AUsHOkUaXN10ve1za1zW9pWm5Z6KUpUCLw/Z+H5fD2bS0qLw/Z/h/L4ezYJaUpQKUpQKUpQKUpQKiJzaDbqfP0FCc223U+foKlAoAFKUoFKUoFKUoFc77QfKcEkePBYc4nlkq8pJWIEaEKQpL2PWwHkTV8x5YRSFfFkbL7bG341+b+H8QdMBCq2GYG7A949Tp0Ou/pUwLH2g+UvE4rCyYd8NEBJlBZJDcKGVmAVlsSQLDvC161ME6uMym4/EehG4Poa0lecut9j5jQ+8a1FqbTW2lgYCxvt19lR4Zrop81U/gKr08yjxEt6Fi2vTc6GsrhfFG5YDpfLddNGFiVsQba6a7eyqTSV4vDeVHPCHRkbZgQfYRY1if2ov1H/0/wD6qGXiDnRQF9dz/IfjURWUzaHe+wXGTisBFI5+dUcuX/ETusfvtmHowqw1+YuE8UxOGDDD4maMOxdgCCGYgAscynWwHuroXZv5R8VC0Y4iFaCSwGIChXQnZpApyldtQFI1NjrbXTJ1ulfAa+1AUpSgi8P2f4fy+Hs2lpUXh+z/AA/l8PZsEtKUoFKUoFRE5vZ1Pn6ChOb2dT5+nsqUCgAUpSgUpSgUpSgUpSgVxrtb8k04neXh7KY5GLGFmylGJuQhIKlbkmxsR5muy0oPz4nya8WY25Sr6mWMD/SGNbnh/wAjWJbXEYqOMdVQNIfexQD/ACmu1UoKl2V+TzBYIh1QyzLtLLYsv2AAFj9qgHzJrS9rvkmhxM74iCXkSSEs6lA0bMd3sCrIx3JDWvra9dHpQfmPtDwLFcPkCYpO6xskq6o/oD5/skBtPpb1ho4IuDev1DjsHHNG0cqLIjizKwBUj1BrlnaD5GVLl8FMIwdopcxA9FkU5gvoQ1TtGnM62kvEAMCyyWsDlBJGws22+lrbeVbn/wDk/FL2zYf285rfjBerJ2a+R5UkWTGyrNl15KA8snydm1df2QFB63GlTsXT5PDIeFYPm3z8hPFva3dv65bVYaAUqqSlKUClKUEXh+z/AA/l8PZtLSovD9n+H8vh7NglpSlB4i8I9gr3SlApSlApSlApSlApSlApSlApSlApSlApSlApSlApSlApSlApSlApSlBoKUpQf//Z"/>
          <p:cNvSpPr>
            <a:spLocks noChangeAspect="1" noChangeArrowheads="1"/>
          </p:cNvSpPr>
          <p:nvPr/>
        </p:nvSpPr>
        <p:spPr bwMode="auto">
          <a:xfrm>
            <a:off x="215900" y="-15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27" descr="data:image/jpeg;base64,/9j/4AAQSkZJRgABAQAAAQABAAD/2wCEAAkGBxMTEBUTExQWFhUUGBgZGBcYGSAdGBgZHxgWGBoVHR4aHSgjGB0lHBcYIzEiJiktLi4uFx8zODMsNygtLisBCgoKDg0OGxAQGy8kICUuLCwsLyw0LC80LCwtNCwsLC8sLDEsLCwsLCwsLC0sNi0sLCwsNSwsLCwsLCwsLCwsLP/AABEIAOEA4QMBIgACEQEDEQH/xAAcAAEAAgMBAQEAAAAAAAAAAAAAAwYEBQcCAQj/xABHEAACAQIEAwUDCAcGBQUBAAABAgMAEQQSITEFE0EGIjJRYXGRsQcjQlJygaHhFDNigrLR8BVTc5KiwTRUg5OzQ2Ojw9IX/8QAGgEBAAMBAQEAAAAAAAAAAAAAAAECAwQFBv/EAC0RAQACAgEDAQYGAwEAAAAAAAABAgMRIQQSMUETMmFxgZEFIqGxwdEjUVIU/9oADAMBAAIRAxEAPwDtnh+z8PT2VLQ1F4fs/D09lBLSlKBSlKBSlKBSlKBSlQY3FLFG8jXyopY5VLNYC+iqCSfQUE9KpsPbVp7/AKPCum/OkCuPbGgYj94g1rO0UuNxCplZY2jNxy55YwwNrq4UXbbTUW+80HRaVQ8DicUEBE0iN1jlyyqDt4vGw8jnGh6UxvaXHCSFFjjFy4ZtTFJZCyg/ThPdYfSGo1O1BfKVpcH2lhaCSWS8RhsJY21ZSfCBb9YG+iVvm23uBTu1PGZpVRXaWJZ2yrDB+ty+JizA6vlFrAhFL97MBeg6XUWIxSILu6qP2iB8ap0mKxEqhXcwoBYRxMc1thml8RP2cvtO9aBsPgmnaOTKqpbmlVMmJlJAPLBUNJlsRmf1AB3sHU43DAFSCDqCNQR5jzr1VYh7SwQxqkeGmWJAALIiKigfVZwQAPSt3wjiceJhWaEko97EqVOhIOjAHcH20GZSlKBSlKBUZN9Bt1P+w/n/AEBN9Bt1P+w/n/Q9gUHjkL9Ue6vlS0oFKUoIvD9n4flUtKi8P2fh+VBLSlKBSlKBSlKDA4zxWPDR53uSSFRFF3kc7Io6nQnyABJsATVUxE8+IN5pSi9IYXKgfbdbO59hC+h3OT23wkTzRd0yTZWCIxPJjQkZ5nQWz9FCk2Y+gJGv4XwqKBSI1ALas1hmY+ZsAOuwAA6AVI94fhkKNmSJFb6wUZvXvbn31lUrzzVvlzDN5X191QPVKUoMTEYBXljlO8d/Yfq388puRfYm4rIMSlgxAzKCAeoBtcD25R7q90oFRYbCpHmyKBnYsx6libkk9d6lpQaaGDESSmSVIcgPzUcl3VbfTZFIDOdxdiF0sL6my9nuN4maYLy43hGYNMmZFVhsqhiebrocpsLHW4tWtxmGEkbISwDCxKmxt1F+lxp569KwP0zkOkGHnlEoUZYzKGUKNBmE7ZVX0BDEbVI6TSsbhjyNChmCCQqC4Q3QNbXKTuKyagKjJvoNup/2H8/6Am+g26n/AGH8/wCh7AoAFfaUoFKUoFKUoFKUoIvD9n4flUtKi8P2fh+VBLSlKBSlKDmDcYklnaWJA3OnaLmMe6scecAKBq9kQsdQA0trkmw3dee02LjTFFnZUjghGp0AaV2LaeZ5SeuvrSNwyhhsQCL6HXXY7UHqoIMFCyiaZFcMfm0KBhrs2W3edhc3Oynp3icDjnFY0jdA15WVlVV1bNlP3Lbe5sNvOveL7Q4c2lWV0WMFMuRVyHS92lIQNawGp0JtuazvPo1xx5ll4WAk2QNC1ieTJZlKg2uhVrruulyBmHd1qUpMPFDfzKOpX3uUP4Vr4eIxzyKikylZU0eMCSFx85m0UKUMYezjS4Auc2mzxkgaUg53yaCJLWfRWLtew0OgzEC6nrTc74T2xrcxz8EUDSSC8cdwdmaRcpsbGxQudx5V7xHDMQR3Zo1Plyybj6uYsbfay/dWJicSsQ5qxtCwJJvlyS63ZGZGKZm1yliDmt0uDYcNOsiK6G6sLg+Yqt7WjwtjpWfMctHhZiSUa4kjtnBtfW9nFgAytY2IA2IsCCBkV643HaSCQb5mjb1RkZrf50Q+/wA681pW242yyV7baKhnijszOqWtdiwGwG5J6ACpqVZRruziPK6ycPyRxq4EhLgRst+8OQoPeIvYnI3W5G/QSb6Dbqf9h/P+hzU4p3mZsPDKuIiB17gZ02sy8wNLETpcA2NrWNdG4dOXhjcoYyyKTG3iQkAlD6jb7qCcCvtKUClKUClKUClKUClKUClKUEXh+z8PyqWlReH7Pw/KglpSlBTu2XBIlXE4x2JJhCZT4EHhkkA+ty2Iv0F/M1pf7ScsyuhhVkR4i3j5ZMuaQjZSEiZwp18N7E2HSmUEWIuDuDVL+UKCNZMPPNcQ2mgmcXsiSxkK7W2GZcuboZPWkzwmsctXxrDEwJDIFUZgyKhKmO6FAGbNdmXNI+b6RiN6ouLx0mExWC4i+EM+FyyrEgB+ba+W9yCA/qdWIY32t0XHcOlmjWVTdiwkaNgLumRkWK5tkIR2boM7NsDpg4HtHLDgVgijldUTKk8cMzuy+YXlZDJ+1mK371rd2sKTDbJEqtw3iOJM8M6QmKWVZy0YQtkUyzMkJTQ2yqT/ANFBppXntR2tcQxkLEkmJZbAg8rU5RPIptmJVc1mvkGUanWrZ2NwUpmeaWJo1CKsea4Ou4ysM1lAUZmsSWc2sareD7J4fGO+ExZaN+XHyJRpkkiVYZYlvoxJQMVO6kMPMI5sW3WrP43w84GRQuJDYqOBsQXjQJnjQqHSWNDlkRgxy3FwVNjpetivbhmBIiQWuGvKSQQbG9k0FwfutVdm7NYTAJKkDtM8iPFJO2pNwoZEy7LGim+93dVvcWHQuzMWTCxrYqbXYaaMxLNsfNjvrUX1tbFuVdk7VpNyVZCpMoIKHmIwCuTqouCPUW9TW4w+IRxdGDAGxt0PkR0OuxrMxPDhzM8QWN5LLJKAM+QXIC3BGYtbUg6DrZbauAsZEZjdmjkV3sAXEc2SJzlAFypY6ADveVWx29EZaT5lm183oT7up/r+v9tZxcuU5kUrARXZ0jyEuo3ALK1mAvboToRrcbOdj8Rx7Z2AikSaAcyKVFzqNwG7veyG2VxlsAdehrpGAxPMijksRzEVrHcZgDY+utVjAcFxCYzDyh0mhAk+d0SQI6AhWUd17sqG622261b6BSlKBSlKBSlKBSlKBSlKBSvjGw865U/bLEYnK6z8hGAYRxAF1GoKOWikYsCO93YwDoM1r1MRtW1orHLq1K5dw/j+LWaLLiHnSSWKMK/LZWDNaTVI1aIqgZgWa5K2yncdRpMaK2i0bhF4fs/D8qlpUXh+z8Py+FQslrR9uRfheOA/5XEf+F63lYfGpcuGmbIZMsUh5Y0L2UnIPK+330Fc4wb4Qka6Icv94oZS0I8y6goPt1l4HGxzLmjbMBoRsyn6rKdUYeRAIrT9nIpDh8OZXV8kShChurd0ASkkC7FfQAXbe9Z2M4bDKQZYYpCNs6K1vZmBtWPsuOXROfniH3E8TtIEjUyWJ5uWxyDKbLcsBnJy93e1z5XxsVw6DFZiCVfQOMoufISRyKQ2g0JF7bG1bCNQAAoAA2A0AHpasPiIyFZwNYvFbdoj4x620cDzS3WpnHxwiM2558MfAdlYUfPIzzt9HmhciAbBURVUAb6gm+tb1VA2FqIwIBBBBFwRsR0I86+1g6oiI8MTFzA5kEojZAGc6XCHML97QbGzdCvXUVqUkW7PokQCol9AI0vY67XJP3Bet7YOOxWGbGyvIY80fLiDOB3SMznKxFlN5rHUG6+7IibEM8+WNJYostwpIkyst9FPdktrpcG1rX2rox01y5MuTc6fMbiZVkjRYkeOU5QS+XvEGy2KkENaw1AuQDa9S9muz8Ev6RDJhniyFSjFeXJHnDZo0kXxKGXNoWX5y2wtUHZbs3HNGJYJDHEmKDgAFkkRHjkygE9xhIGXMOgsQbC3Rq1YocFhhFGka3yxqqi+9lAAv66VNSlQFKUoFKUoFKUoFKUoFKUoFcvwfE44nxGHtmaPE4jQsihQ8ryqBnYEi0g2BGm9XLtxj3gwMkiNk1jVpBvFG0qJJKL9VRmYezrVZg7NWDmGSNo3OZMwZzqFuxkMpLkkXzetVtmvj5p5YdThyZcescbnaTh2Ggxqu00aSoj5FjbLIi2VSWtquc5zruBYaa33/Y7EZcLkd78qaeFSza5UmkWNSWN2IQKLnU2vVV4AWGMABy5hLzEQgozRsqAi40tc6ixOgO1huOH9lsLNLLiZYVkEx7qSDPHoArTBGuqtJkXUbrGh3JvTHktktMy0wWrPT141McT848rnSqVhOyuEcmRY2jQ91EilljXKCRzLRuo7x26Zcvmayl7JYPrGzejzSuPc8hFbxSU9ze4riMMH6yWNF83cLb3nb4VrJO2WFOkBkxTdBh42kU/9QDlr+84rzg+zmDibNFhcOjfWWJA3vAvWxAtp06en5fCrdh3KbFgcZEZJY40hw5IYYZzzZFubyMvLsI9CW5as4NjaxNqz8VBNJH3WjZWA0Qlc6m3/AKmuRSOqqTY6W3ra4xCcREGZuW4dLK7L84BnU3QgkFVkG9tBprWj7Uzrw1EkgW6OxBw9+7YRvIzxn6BstyNVOpsCSTS9bT7q9L0j30uBw00agJGqoCRyS3g/wnAsU8lYLbbugBRkjEyf8vKD5Xi+PNtWph7cQcoSyRzRo2zFQwvr/dsxG3UCsrBdqY58gw8csvMbKpyhFvbMSS5DBQovcKdNr3F85rmr5rP2az7H/pm8LwHLZmtkDbRKxKDW5ax7qk+SgDfe96lkmaRjHCdRo8m6p6ftP+z0626wYnDyiS+Ia0Bt+quqq31ZGPeK7Wdcq6kMK3sUQVQqgKo0AAsAPIAbVNMM2ndkXzxEdtFZwhm4bHkkAxOC7xdwgE8WYlnlkVdJ0JJLFQGFybMLkWPs7wrDwRH9G1jlbmAhsykMBlCkaZAoUKBoABU1aDCH+z5go/4PEPYDphpnOgHlDIxsB9F2AGj93W1deGEStcMSqLKoUamwFhckkmw8ySfvr3SlUWKUpQKUpQKUpQKUpQKUpQKUpQV35Qio4ZiGLZTGnNU9M8bCVAR1GZBceV6rXNsMzYAWOrsjqImJPisbFrk7lT99Ww4cYppM+sYDIoIuCSLEkdfZ61zzhONhXBRJI2JUwjI6DmOkjxXjbK4vlUup0JFgdhWWTUaXpkrT3p182Rw0sshIAQiHGZQvhRudH3V0F1BbQ2GltBtV/wCKDl4V1j7pCcuP0ZrRx+5itcyw+NKPYQSFzDiAIlAuilo5FJzN4VROlzoAAdKvfaHiiNCDGrSgS4d/mwCCFnifQkgbDztTp/dmXH08/wCP62/duI4wqhVFlUAAeQGgHur1VR4n2sdMWkKIAO5mR1PNkDG14wG0AsdSGvY+EC538/ERyDIvXQX3v/Wv3V2bas1XB2INtNPPyrFxnEBGcpBLFbqB9I5lQIPUsw9BubCsLC8Thhi+dYRBQCzSEKCT5XOp2sNzpWm7PcU/SsVPimLjDwHJAJI8jB2RDIQD3rZclrgH5x/S0TJpvscpTDhpHBaN45Hb6ItKrPbyULmUX6WvVd7T8RjnlZkIkSGMxKQTleSXKWAOzDKIu+Ljvv61uOGzwMuInlUtyZHOZxmyqFDAICTlsttBbf1qh8aws2KbWQRhWZnIubym+a1rXVASg16NpoK26evdfc+jHPFrRFKxvf7R5/ph4HhLwokE06yRMe8mTvWAL90gjQuFBuDox1FXbsaMsskxQhZn5cR07uVY45NBt34wp8uXVM7O8IEUzSKSz8sqmYWF3dVQ282ZT+NdDxnBDhl52HdVEUfeR/CxAsZ730ltrc6MQAxGjLfqr+kSrSu8u5jXbERrzr1bvFYyxMarzHtquyqD9c2NgfKxJ8rXNQ8Og5aCMuGIuQBplUk2UAknKvhFz0+6tHie00OGw6Scmdkku98o5jDLmaRg5BJ2v7fSo+A9pElllZopQ6/RsDZAFbQg2Js6X8swrk7qxMRM8y6PO9ei0pIDexvY2PoeoqLG4RJY3ikGZJFKsPMEWPs9tVrsVxlp4EmP6qRAwyi4Dkl5Wdr2BLk90DTa5rf4fiKuwUBhmvlJFg1vKrxOx57KcQdlfDzNfEYUhHY7yIReKf8AfXe2gdXHSt9VK47jlgkGPUG2HPKxFv8A1IGNyRrqYms/2eZbxVaZuIKCAAzMQDlUXNvM9BWMxqV4lmUrWTcVyylSDkFgTb6R191qk4rjuUFta7Hr0HU1CWfSlKBSlKBSlKBSlKBSlKDSYWdsOGR0YgEkMBpb1rm2FxXIfEQv+s5ssqITb5uWQyK6A+JbMQSOoPlXXcZhhImUkgG23wqHiHCMPOqrPBFKq+FZI1cDpoGBtWeTHF40w6jBGavbLmPZ1jNiyYM8iwROJpN++5jAUeZyq5tuAdd71uMX2ZiAIgOJw0JVvm4yDGSRYtkkDLFvulvOr7g8JHEgSJEjRdlRQqj2ACwqLiOHaRQoIAJGb7PkKtSvZGoWxYox0isKdguH48klMQpZ95Hw4uBa1wwkAv7F+6smDstKZQj4zEGOIXsixxhmPkRGW/1aVclFhYdK+1fctNKAeHQYWGXEGBjIoZpJ5c0kioASVEkhLWsD1Ar12fgaOGHnRvs0jC17yyMZHJ/eYgX6KK33bQ5sOkFxfEzQxWPVM4klX/sxy1sKtSEWlzztDxh448RGkZGbEBlUi7MwhwrDQdOY8ZN91DCqW2Cx7xZSXVdBvY23JITUnzv51fuN4IS4jFakZjGoP1WSOMiRb9Q1vvjFUmLieOmmMChEdDZ7Dup+0S19D06npXp9NXtp6c8uC2bHN7d0zxxx6/P6tx2FwvJxOVldySrtZPoxq2Xc62eSM39au3HsZzo7FXECt873bliuuTKN1BFz5kBejA6rsthzC7hWLzOqIJG1IJzNLIRsFVUisNrhBu1zY+KDlwIqbCbDLrr3WxMKsT5khmuT5k1x55mbzv0dGDt7d18S59xHgeNnnusbKJGcDny6lSyWIVc4HcX03PmazcDh5opeIOI8oWF7EHMLtHCuhG/6mQn2Dzq+4vByGXOjKLrlub3XzI9a182DGTFxp/dcq/XPy3fX7plrk9lWbxf1iJj78/w3idRPx1+is8IiMGbDxqVhkw0OIAbQ5kCxzso6L+pY+rE9a3+Ex64hmeEMBCllVlKtcggHKwBy6Gx2OX21DM0brwudrFJoXhN/CUlw3PN79D+jj31kcCwboZRCp5bMuSaZ2YlAigKoYl3AbOQSVBDXBa961rPCJfY8O7oiqndTVg4sHY7i3Ubitd2VZo5JMLIspeDLylW9mg2jzMfFkIMZP7Cn6VWT+zpT4sTID+wkYHudHP41o+0WEkwrR8QE0sowpPNVlj1wzlRMRy41JyBVktc35VutRblMNuZmaW8sbkr4EA7t/Mnr7a9YmRjmEsJzlbIVFwAehN9wa3isCAQbg6gjYjzr7VFkODQiNA24UA+6pqUoFKUoFKUoFKUoFKUoFKUoFKUoFKUoK/xwhsdg0+qMRMPaqJDf3Yg++s7fQbefn6D+daviTA8UgGv/AAuJ19Odg7j32rbrWtPClvKjHEKA0jsFVnkbMxsLNIxXU+hFa3heIAkkLnKZHABa4EjC6hlzIuhTIAoLeE63JJqUTqrXF1lYJkZcokKHOZBGz7Pfl365b5QTep4YiodpA6RuHUrLoZLoyiOzInMJYg+Hu2JvV/8A2+7qOIYT+Fc37rcz8Pq6DwiYQmWYjO8swhiW9gLQLI2tja+RiTbXIo6VZEKYjD6ghZV1F7ML+RGxB2I6i4qpdj4sOOGATWyCZrZbg5/NeX3gbFvD0LdL1dMKqBFEdsgUZMvhy2GW1tLWtaoi/f8Am/3y19n7L8n+uPswopcXGMrCKUDaQuyG3QsgjYA+djbc2UaDMwcGQanMzEs7WtmY76dBsALmwAFzU1R+H2fD8vh8I1pKoLEv9jYMEBxhcThojfX9VilwzE+wZr1vuK9qoISyjNKy+IRgEA7EFmIW4OhUEsPKsfhfD4p4MdhJL8sYmXNYlSOYI8VmB6WM17+lc1i7R4LBY2XlpiZ0VIxCZGNkaxJsspGUEFCHCnQ6ab4zeKeW+PFbLaK1h1UY3EutwsURI2bNIR6GxSx9hPtrXccxWOTDyPGYZmC6xchu+v0lA5+pK3sL67da0PYHtocbJNFKESRTnRV/urgWN9Syki7WF8w0FWhcbnC5BbOrkFvouthlYDfUm9j9E1z+1t5dVunrSZrMctJ2O7XYTCcOgjxWOw7uq2AiYuUS/cjKgFwUWy94X7uutzV74fjop41lhdZI3F1dCCp6bj1BH3VwLtvwxGxvNTuLPFHMVAFwzZg3oDdLnTcmugfIlJbCYiG+kWIOW/k8cb/xFqtTL3WmrTP+Hzi6auffEzr9/j8HRaUpWzzilKUClKUClKUClKUClKUClKUCoyc2g26nz9B/OhObQbdT5+g/nXsCgq/Hw68SwjRqrE4fFJZmKgDPg2vcK3RDpb7xWbBiJBMI5AneQupW/wBFlVgb7+NLH1PlWP2ww4MmCkJIVcSEezFbrJHJGFupBsZWi0vY9a+zcNhixEDxQxIzGRWZEVWKlCxBIFyMyqfaBV6yrLjH6OouMo3IOg111rxHhUXwoovvZQPgKzuJJlnmX6s0w+4SOB+FYSyHOV6BVIPncuCPusPfXPPl0R4X7sRw8T4HKrZGgxTOhy3UEwhTdbi4Kyv1GtjV0hRcPh1BY5YkALEXJCi17KN9NgPZXPuw2OdY8XFGSJDGJY7C7XHckIUggkAx20OpGlWqB5pcBiNXL2kELSJlZrICpK2XaTMBoLhRve56qT+Vz3j8zZniDfRw8zDzsi/hJIrD3V8/tCTrhZ/uaE//AHXqTD4Iuqv+kSsHAYZcirYi4IsmbY/WNSf2WOks3/cv+BBH4U7lWr4NOpxuIUD5vEYfDzKdt+bE2h1FlWL2X93NO3eAHKwM7qM5wvLk8g8WUG466uw1+rXQMCnJxeFYszXkxmFLG1zmYzoTlAAt+jlRYAd+qp23wZOFmh/5fHSjXok8bzqB6XmVR9n3cPVx4l6P4Zft6mnz19+P5feBcOgwuKw5DsMzToS5VUsqPfQAWuQrDXas9u2OEjK5XMuVp5LRDMDmd8iZh3VJD5tSNBruL48E8TIk0skQWRQ1nYDuvDECLHrnS9VLtBio2nLI4ZRHEGexVS4DK1swFxlCai41t0rmjJ2xrT1sHTT1eePaTOv6j9EWOxzzPzJLBrABV2UC5yi++rMb+vTarz8i0vzuNTpbDv7xMp/gFUTh2CmxH/DwyzX6ovc/7jWQfe1dR+TPspiMI002IyKZljURq2YqEMhuzWtf5wiwuNN606et+/umHV+M5umr0kYMdo3ExqI5XylKV3PkilKUClKUClKUClKUClKUCoyc2g26nz9B/OhObQbdT5+gr2BQAK+0pQajtbhWkwUwQXdV5kY85IyJY/8AWi1j4GRpymIYBVKfNqGzaPlYuxsBewAAGwJ1N7Df1WOzTZUkw2l8JK0Nh0TSSD/4ZIx7QavTyrZzTtZHlx+JH/uX/wAyI5/FjWjm0ZW9qn961j/mAH71bjtLjElx2JdCCBLkuPNESNvxWtXLHmUg9fw9fbWFvMuiviGz7PcSGGxUUxNlBKyf4baMT6Duv+5XUJ+NFcTyigyXjXNm715NFYLaxXN3b36Melcbw8mZbnfYj1Gh+6/4VeOxHHos0cOJCZ4+7h5mAuFOnJzHwnWynqLLv4tMVtcSzyV9Vww2I/Rfm5AeQLmOUDSNb35UlvCq7K/hygBiCAWyjx3DWus0chPhWNg7t6Kqkk/DzsKyqCtu1jtXuMYZ0wLPb52J/wBKyrr3ll57RA9brmjv1BqLtb2SfGq0uGxHLM6wZlZQ0TiN+Yj6DOrWa1wbEAAjqLNWs7HzBFkwR0bCEKg88O1zAw8wEHLJ+tE1Z5KRMcr47zWdx5jlVsH8lEa2afEu31hCixKfaTna3qGH8rTwvsNw+AgphkZhqHlvK4PmGkLFfutViqLw/Z/h/L4ezbOKVjxDfJ1ObLxe0z9f4SAV9pSrMSlKUClKUClKUClKUClKUCoyc2g26nz9BQnNoNup8/QV7AoAFfaUoFKUoFVvjPZ6aTEmSGfkpNGseIst5CELFWjN7RvZ3UsQbDLbUCrJSg4n254ImDx2SJAkM0SMigaBowsTqP3RCfXMa0ldO+V3A5sHHP1w8yH9xzyWHs76t+4K5jWdvLWk8IFFpD5OL/vCwPvFv8pqZlBFiLg7g9aixXhzfUOb7hv/AKSw++pqhZtuG9psXAuVJiyjZZBnA9hPeA9M1hW24d2zx02Jgw4bDJz2Zc5hdspEbuNBOL3yEffVTpFiuTNBPsIZ4nJ8kzhXP+Rmq0XlS1IdjTgmNI+cx4H+DhkX/wArSVPwjs5yZ/0h8TNPJyzEDII1AUsHOkUaXN10ve1za1zW9pWm5Z6KUpUCLw/Z+H5fD2bS0qLw/Z/h/L4ezYJaUpQKUpQKUpQKUpQKiJzaDbqfP0FCc223U+foKlAoAFKUoFKUoFKUoFc77QfKcEkePBYc4nlkq8pJWIEaEKQpL2PWwHkTV8x5YRSFfFkbL7bG341+b+H8QdMBCq2GYG7A949Tp0Ou/pUwLH2g+UvE4rCyYd8NEBJlBZJDcKGVmAVlsSQLDvC161ME6uMym4/EehG4Poa0lecut9j5jQ+8a1FqbTW2lgYCxvt19lR4Zrop81U/gKr08yjxEt6Fi2vTc6GsrhfFG5YDpfLddNGFiVsQba6a7eyqTSV4vDeVHPCHRkbZgQfYRY1if2ov1H/0/wD6qGXiDnRQF9dz/IfjURWUzaHe+wXGTisBFI5+dUcuX/ETusfvtmHowqw1+YuE8UxOGDDD4maMOxdgCCGYgAscynWwHuroXZv5R8VC0Y4iFaCSwGIChXQnZpApyldtQFI1NjrbXTJ1ulfAa+1AUpSgi8P2f4fy+Hs2lpUXh+z/AA/l8PZsEtKUoFKUoFRE5vZ1Pn6ChOb2dT5+nsqUCgAUpSgUpSgUpSgUpSgVxrtb8k04neXh7KY5GLGFmylGJuQhIKlbkmxsR5muy0oPz4nya8WY25Sr6mWMD/SGNbnh/wAjWJbXEYqOMdVQNIfexQD/ACmu1UoKl2V+TzBYIh1QyzLtLLYsv2AAFj9qgHzJrS9rvkmhxM74iCXkSSEs6lA0bMd3sCrIx3JDWvra9dHpQfmPtDwLFcPkCYpO6xskq6o/oD5/skBtPpb1ho4IuDev1DjsHHNG0cqLIjizKwBUj1BrlnaD5GVLl8FMIwdopcxA9FkU5gvoQ1TtGnM62kvEAMCyyWsDlBJGws22+lrbeVbn/wDk/FL2zYf285rfjBerJ2a+R5UkWTGyrNl15KA8snydm1df2QFB63GlTsXT5PDIeFYPm3z8hPFva3dv65bVYaAUqqSlKUClKUEXh+z/AA/l8PZtLSovD9n+H8vh7NglpSlB4i8I9gr3SlApSlApSlApSlApSlApSlApSlApSlApSlApSlApSlApSlApSlApSlBoKUpQf//Z"/>
          <p:cNvSpPr>
            <a:spLocks noChangeAspect="1" noChangeArrowheads="1"/>
          </p:cNvSpPr>
          <p:nvPr/>
        </p:nvSpPr>
        <p:spPr bwMode="auto">
          <a:xfrm>
            <a:off x="368300" y="150812"/>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53" name="Picture 29" descr="http://cloud.graphicleftovers.com/11976/item34046/Cartoon-scientist-.jpg">
            <a:hlinkClick r:id="rId33"/>
          </p:cNvPr>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3305176" y="4078498"/>
            <a:ext cx="1104900" cy="1437131"/>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static6.depositphotos.com/1144472/665/i/950/depositphotos_6653371-Businessman-with-okay-hand-sign-at-office.jpg">
            <a:hlinkClick r:id="rId35"/>
          </p:cNvPr>
          <p:cNvPicPr>
            <a:picLocks noChangeAspect="1" noChangeArrowheads="1"/>
          </p:cNvPicPr>
          <p:nvPr/>
        </p:nvPicPr>
        <p:blipFill>
          <a:blip r:embed="rId36" cstate="print">
            <a:extLst>
              <a:ext uri="{28A0092B-C50C-407E-A947-70E740481C1C}">
                <a14:useLocalDpi xmlns:a14="http://schemas.microsoft.com/office/drawing/2010/main" val="0"/>
              </a:ext>
            </a:extLst>
          </a:blip>
          <a:srcRect/>
          <a:stretch>
            <a:fillRect/>
          </a:stretch>
        </p:blipFill>
        <p:spPr bwMode="auto">
          <a:xfrm>
            <a:off x="5097851" y="3522867"/>
            <a:ext cx="1119242" cy="1288002"/>
          </a:xfrm>
          <a:prstGeom prst="rect">
            <a:avLst/>
          </a:prstGeom>
          <a:noFill/>
          <a:extLst>
            <a:ext uri="{909E8E84-426E-40DD-AFC4-6F175D3DCCD1}">
              <a14:hiddenFill xmlns:a14="http://schemas.microsoft.com/office/drawing/2010/main">
                <a:solidFill>
                  <a:srgbClr val="FFFFFF"/>
                </a:solidFill>
              </a14:hiddenFill>
            </a:ext>
          </a:extLst>
        </p:spPr>
      </p:pic>
      <p:pic>
        <p:nvPicPr>
          <p:cNvPr id="1057" name="Picture 33" descr="http://library.thinkquest.org/J001570/hyrosencartoon5.jpg">
            <a:hlinkClick r:id="rId37"/>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217094" y="4754775"/>
            <a:ext cx="2717358" cy="1186604"/>
          </a:xfrm>
          <a:prstGeom prst="rect">
            <a:avLst/>
          </a:prstGeom>
          <a:noFill/>
          <a:extLst>
            <a:ext uri="{909E8E84-426E-40DD-AFC4-6F175D3DCCD1}">
              <a14:hiddenFill xmlns:a14="http://schemas.microsoft.com/office/drawing/2010/main">
                <a:solidFill>
                  <a:srgbClr val="FFFFFF"/>
                </a:solidFill>
              </a14:hiddenFill>
            </a:ext>
          </a:extLst>
        </p:spPr>
      </p:pic>
      <p:pic>
        <p:nvPicPr>
          <p:cNvPr id="1059" name="Picture 35" descr="http://calvinscl.files.wordpress.com/2009/02/sustainability.jpg">
            <a:hlinkClick r:id="rId39"/>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857447" y="1172663"/>
            <a:ext cx="2003182" cy="1304338"/>
          </a:xfrm>
          <a:prstGeom prst="rect">
            <a:avLst/>
          </a:prstGeom>
          <a:noFill/>
          <a:extLst>
            <a:ext uri="{909E8E84-426E-40DD-AFC4-6F175D3DCCD1}">
              <a14:hiddenFill xmlns:a14="http://schemas.microsoft.com/office/drawing/2010/main">
                <a:solidFill>
                  <a:srgbClr val="FFFFFF"/>
                </a:solidFill>
              </a14:hiddenFill>
            </a:ext>
          </a:extLst>
        </p:spPr>
      </p:pic>
      <p:pic>
        <p:nvPicPr>
          <p:cNvPr id="1061" name="Picture 37" descr="http://www.collegetocareers.com/wp-content/uploads/2012/05/diploma.jpg">
            <a:hlinkClick r:id="rId41"/>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1395341" y="5165091"/>
            <a:ext cx="1909835" cy="13881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BE AKAMAI ABOUT LOANS</a:t>
            </a:r>
            <a:endParaRPr lang="en-US" dirty="0">
              <a:latin typeface="Bodoni MT Black" pitchFamily="18" charset="0"/>
            </a:endParaRPr>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latin typeface="Arial" pitchFamily="34" charset="0"/>
                <a:cs typeface="Arial" pitchFamily="34" charset="0"/>
              </a:rPr>
              <a:t>Federal Perkins Loan:</a:t>
            </a:r>
          </a:p>
          <a:p>
            <a:pPr lvl="1"/>
            <a:r>
              <a:rPr lang="en-US" dirty="0" smtClean="0">
                <a:latin typeface="Arial" pitchFamily="34" charset="0"/>
                <a:cs typeface="Arial" pitchFamily="34" charset="0"/>
              </a:rPr>
              <a:t>5% interest rate</a:t>
            </a:r>
          </a:p>
          <a:p>
            <a:pPr lvl="1"/>
            <a:r>
              <a:rPr lang="en-US" dirty="0" smtClean="0">
                <a:latin typeface="Arial" pitchFamily="34" charset="0"/>
                <a:cs typeface="Arial" pitchFamily="34" charset="0"/>
              </a:rPr>
              <a:t>Need based</a:t>
            </a:r>
          </a:p>
          <a:p>
            <a:pPr lvl="1"/>
            <a:r>
              <a:rPr lang="en-US" dirty="0" smtClean="0">
                <a:latin typeface="Arial" pitchFamily="34" charset="0"/>
                <a:cs typeface="Arial" pitchFamily="34" charset="0"/>
              </a:rPr>
              <a:t>Up to $5,500 per year</a:t>
            </a:r>
          </a:p>
          <a:p>
            <a:pPr lvl="1">
              <a:buNone/>
            </a:pPr>
            <a:r>
              <a:rPr lang="en-US" dirty="0" smtClean="0">
                <a:latin typeface="Arial" pitchFamily="34" charset="0"/>
                <a:cs typeface="Arial" pitchFamily="34" charset="0"/>
              </a:rPr>
              <a:t> </a:t>
            </a:r>
          </a:p>
          <a:p>
            <a:r>
              <a:rPr lang="en-US" dirty="0" smtClean="0">
                <a:solidFill>
                  <a:srgbClr val="FF0000"/>
                </a:solidFill>
                <a:latin typeface="Arial" pitchFamily="34" charset="0"/>
                <a:cs typeface="Arial" pitchFamily="34" charset="0"/>
              </a:rPr>
              <a:t>Direct PLUS Loans</a:t>
            </a:r>
            <a:r>
              <a:rPr lang="en-US" dirty="0" smtClean="0">
                <a:latin typeface="Arial" pitchFamily="34" charset="0"/>
                <a:cs typeface="Arial" pitchFamily="34" charset="0"/>
              </a:rPr>
              <a:t>: (Parents)</a:t>
            </a:r>
          </a:p>
          <a:p>
            <a:pPr lvl="1"/>
            <a:r>
              <a:rPr lang="en-US" dirty="0" smtClean="0">
                <a:latin typeface="Arial" pitchFamily="34" charset="0"/>
                <a:cs typeface="Arial" pitchFamily="34" charset="0"/>
              </a:rPr>
              <a:t>7.9% interest rate</a:t>
            </a:r>
          </a:p>
          <a:p>
            <a:pPr lvl="1"/>
            <a:r>
              <a:rPr lang="en-US" dirty="0" smtClean="0">
                <a:latin typeface="Arial" pitchFamily="34" charset="0"/>
                <a:cs typeface="Arial" pitchFamily="34" charset="0"/>
              </a:rPr>
              <a:t>Maximum loan amount: Student’s COA minus  other financial aid student receives </a:t>
            </a:r>
          </a:p>
          <a:p>
            <a:pPr lvl="1">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COMPARING YOUR FINANCIAL </a:t>
            </a:r>
            <a:r>
              <a:rPr lang="en-US" smtClean="0">
                <a:latin typeface="Bodoni MT Black" pitchFamily="18" charset="0"/>
              </a:rPr>
              <a:t>AID AWARDS</a:t>
            </a:r>
            <a:endParaRPr lang="en-US" dirty="0">
              <a:latin typeface="Bodoni MT Black" pitchFamily="18" charset="0"/>
            </a:endParaRPr>
          </a:p>
        </p:txBody>
      </p:sp>
      <p:graphicFrame>
        <p:nvGraphicFramePr>
          <p:cNvPr id="4" name="Content Placeholder 3"/>
          <p:cNvGraphicFramePr>
            <a:graphicFrameLocks noGrp="1"/>
          </p:cNvGraphicFramePr>
          <p:nvPr>
            <p:ph idx="1"/>
          </p:nvPr>
        </p:nvGraphicFramePr>
        <p:xfrm>
          <a:off x="0" y="1600201"/>
          <a:ext cx="9144002" cy="8417560"/>
        </p:xfrm>
        <a:graphic>
          <a:graphicData uri="http://schemas.openxmlformats.org/drawingml/2006/table">
            <a:tbl>
              <a:tblPr firstRow="1" bandRow="1">
                <a:tableStyleId>{073A0DAA-6AF3-43AB-8588-CEC1D06C72B9}</a:tableStyleId>
              </a:tblPr>
              <a:tblGrid>
                <a:gridCol w="2455335"/>
                <a:gridCol w="1524000"/>
                <a:gridCol w="1608667"/>
                <a:gridCol w="1727200"/>
                <a:gridCol w="1828800"/>
              </a:tblGrid>
              <a:tr h="1188720">
                <a:tc>
                  <a:txBody>
                    <a:bodyPr/>
                    <a:lstStyle/>
                    <a:p>
                      <a:r>
                        <a:rPr lang="en-US" sz="1800" dirty="0" smtClean="0">
                          <a:latin typeface="Arial" pitchFamily="34" charset="0"/>
                          <a:cs typeface="Arial" pitchFamily="34" charset="0"/>
                        </a:rPr>
                        <a:t>Types</a:t>
                      </a:r>
                      <a:r>
                        <a:rPr lang="en-US" sz="1800" baseline="0" dirty="0" smtClean="0">
                          <a:latin typeface="Arial" pitchFamily="34" charset="0"/>
                          <a:cs typeface="Arial" pitchFamily="34" charset="0"/>
                        </a:rPr>
                        <a:t> of Colleges</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Private Mainland</a:t>
                      </a:r>
                      <a:r>
                        <a:rPr lang="en-US" sz="1800" baseline="0" dirty="0" smtClean="0">
                          <a:latin typeface="Arial" pitchFamily="34" charset="0"/>
                          <a:cs typeface="Arial" pitchFamily="34" charset="0"/>
                        </a:rPr>
                        <a:t> U</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Public Mainland U</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UH Manoa</a:t>
                      </a:r>
                    </a:p>
                    <a:p>
                      <a:r>
                        <a:rPr lang="en-US" sz="1800" dirty="0" smtClean="0">
                          <a:latin typeface="Arial" pitchFamily="34" charset="0"/>
                          <a:cs typeface="Arial" pitchFamily="34" charset="0"/>
                        </a:rPr>
                        <a:t>(Public)</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Hawaii CC</a:t>
                      </a:r>
                    </a:p>
                    <a:p>
                      <a:r>
                        <a:rPr lang="en-US" sz="1800" dirty="0" smtClean="0">
                          <a:latin typeface="Arial" pitchFamily="34" charset="0"/>
                          <a:cs typeface="Arial" pitchFamily="34" charset="0"/>
                        </a:rPr>
                        <a:t>(Public)</a:t>
                      </a:r>
                      <a:endParaRPr lang="en-US" sz="1800" dirty="0">
                        <a:latin typeface="Arial" pitchFamily="34" charset="0"/>
                        <a:cs typeface="Arial" pitchFamily="34" charset="0"/>
                      </a:endParaRPr>
                    </a:p>
                  </a:txBody>
                  <a:tcPr/>
                </a:tc>
              </a:tr>
              <a:tr h="914400">
                <a:tc>
                  <a:txBody>
                    <a:bodyPr/>
                    <a:lstStyle/>
                    <a:p>
                      <a:r>
                        <a:rPr lang="en-US" sz="1800" dirty="0" smtClean="0">
                          <a:latin typeface="Arial" pitchFamily="34" charset="0"/>
                          <a:cs typeface="Arial" pitchFamily="34" charset="0"/>
                        </a:rPr>
                        <a:t>Cost of Attendance (COA)</a:t>
                      </a:r>
                      <a:endParaRPr lang="en-US" sz="1800" dirty="0">
                        <a:latin typeface="Arial" pitchFamily="34" charset="0"/>
                        <a:cs typeface="Arial" pitchFamily="34" charset="0"/>
                      </a:endParaRPr>
                    </a:p>
                  </a:txBody>
                  <a:tcPr/>
                </a:tc>
                <a:tc>
                  <a:txBody>
                    <a:bodyPr/>
                    <a:lstStyle/>
                    <a:p>
                      <a:pPr algn="just"/>
                      <a:endParaRPr lang="en-US" sz="1800" dirty="0">
                        <a:latin typeface="Arial" pitchFamily="34" charset="0"/>
                        <a:cs typeface="Arial" pitchFamily="34" charset="0"/>
                      </a:endParaRPr>
                    </a:p>
                  </a:txBody>
                  <a:tcPr/>
                </a:tc>
                <a:tc>
                  <a:txBody>
                    <a:bodyPr/>
                    <a:lstStyle/>
                    <a:p>
                      <a:endParaRPr lang="en-US" sz="1800" dirty="0">
                        <a:latin typeface="Arial" pitchFamily="34" charset="0"/>
                        <a:cs typeface="Arial" pitchFamily="34" charset="0"/>
                      </a:endParaRPr>
                    </a:p>
                  </a:txBody>
                  <a:tcPr/>
                </a:tc>
                <a:tc>
                  <a:txBody>
                    <a:bodyPr/>
                    <a:lstStyle/>
                    <a:p>
                      <a:endParaRPr lang="en-US" sz="1800" dirty="0">
                        <a:latin typeface="Arial" pitchFamily="34" charset="0"/>
                        <a:cs typeface="Arial" pitchFamily="34" charset="0"/>
                      </a:endParaRPr>
                    </a:p>
                  </a:txBody>
                  <a:tcPr/>
                </a:tc>
                <a:tc>
                  <a:txBody>
                    <a:bodyPr/>
                    <a:lstStyle/>
                    <a:p>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Tuition &amp; Fees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$38,885</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$21,294</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$9,100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$2,373</a:t>
                      </a:r>
                      <a:endParaRPr lang="en-US" sz="1800" dirty="0">
                        <a:latin typeface="Arial" pitchFamily="34" charset="0"/>
                        <a:cs typeface="Arial" pitchFamily="34" charset="0"/>
                      </a:endParaRPr>
                    </a:p>
                  </a:txBody>
                  <a:tcPr/>
                </a:tc>
              </a:tr>
              <a:tr h="914400">
                <a:tc>
                  <a:txBody>
                    <a:bodyPr/>
                    <a:lstStyle/>
                    <a:p>
                      <a:r>
                        <a:rPr lang="en-US" sz="1800" dirty="0" smtClean="0">
                          <a:latin typeface="Arial" pitchFamily="34" charset="0"/>
                          <a:cs typeface="Arial" pitchFamily="34" charset="0"/>
                        </a:rPr>
                        <a:t>Room and Board</a:t>
                      </a:r>
                      <a:endParaRPr lang="en-US" sz="1800" dirty="0">
                        <a:latin typeface="Arial" pitchFamily="34" charset="0"/>
                        <a:cs typeface="Arial" pitchFamily="34" charset="0"/>
                      </a:endParaRPr>
                    </a:p>
                  </a:txBody>
                  <a:tcPr/>
                </a:tc>
                <a:tc>
                  <a:txBody>
                    <a:bodyPr/>
                    <a:lstStyle/>
                    <a:p>
                      <a:pPr algn="r"/>
                      <a:r>
                        <a:rPr lang="en-US" sz="1800" baseline="0" dirty="0" smtClean="0">
                          <a:latin typeface="Arial" pitchFamily="34" charset="0"/>
                          <a:cs typeface="Arial" pitchFamily="34" charset="0"/>
                        </a:rPr>
                        <a:t> $12,260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9,444</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$10,279</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Books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1,800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1,854</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$1,170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$916</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Travel/Transportation</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a:t>
                      </a:r>
                      <a:r>
                        <a:rPr lang="en-US" sz="1800" baseline="0" dirty="0" smtClean="0">
                          <a:latin typeface="Arial" pitchFamily="34" charset="0"/>
                          <a:cs typeface="Arial" pitchFamily="34" charset="0"/>
                        </a:rPr>
                        <a:t>  1,300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a:t>
                      </a:r>
                      <a:r>
                        <a:rPr lang="en-US" sz="1800" baseline="0" dirty="0" smtClean="0">
                          <a:latin typeface="Arial" pitchFamily="34" charset="0"/>
                          <a:cs typeface="Arial" pitchFamily="34" charset="0"/>
                        </a:rPr>
                        <a:t>1,300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$626</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Personal Expenses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2,500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2,577</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     $1,522</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$1,304</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Total COA</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$56,745</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$36,469</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$22,571</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$5,219</a:t>
                      </a:r>
                      <a:endParaRPr lang="en-US" sz="1800" dirty="0">
                        <a:latin typeface="Arial" pitchFamily="34" charset="0"/>
                        <a:cs typeface="Arial" pitchFamily="34" charset="0"/>
                      </a:endParaRPr>
                    </a:p>
                  </a:txBody>
                  <a:tcPr/>
                </a:tc>
              </a:tr>
              <a:tr h="1188720">
                <a:tc>
                  <a:txBody>
                    <a:bodyPr/>
                    <a:lstStyle/>
                    <a:p>
                      <a:r>
                        <a:rPr lang="en-US" sz="1800" dirty="0" smtClean="0">
                          <a:latin typeface="Arial" pitchFamily="34" charset="0"/>
                          <a:cs typeface="Arial" pitchFamily="34" charset="0"/>
                        </a:rPr>
                        <a:t>Expected Family Contribution (EFC)</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r>
              <a:tr h="370840">
                <a:tc>
                  <a:txBody>
                    <a:bodyPr/>
                    <a:lstStyle/>
                    <a:p>
                      <a:endParaRPr lang="en-US" sz="1800" b="1" dirty="0">
                        <a:latin typeface="Arial" pitchFamily="34" charset="0"/>
                        <a:cs typeface="Arial" pitchFamily="34" charset="0"/>
                      </a:endParaRPr>
                    </a:p>
                  </a:txBody>
                  <a:tcPr/>
                </a:tc>
                <a:tc>
                  <a:txBody>
                    <a:bodyPr/>
                    <a:lstStyle/>
                    <a:p>
                      <a:pPr algn="just"/>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r>
              <a:tr h="640080">
                <a:tc>
                  <a:txBody>
                    <a:bodyPr/>
                    <a:lstStyle/>
                    <a:p>
                      <a:r>
                        <a:rPr lang="en-US" sz="1800" b="1" dirty="0" smtClean="0">
                          <a:solidFill>
                            <a:srgbClr val="FF0000"/>
                          </a:solidFill>
                          <a:latin typeface="Arial" pitchFamily="34" charset="0"/>
                          <a:cs typeface="Arial" pitchFamily="34" charset="0"/>
                        </a:rPr>
                        <a:t>Financial Need</a:t>
                      </a:r>
                      <a:endParaRPr lang="en-US" sz="1800" b="1"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$46,745</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$26,469</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$12,571</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$0</a:t>
                      </a:r>
                      <a:endParaRPr lang="en-US" sz="1800" dirty="0">
                        <a:solidFill>
                          <a:srgbClr val="FF0000"/>
                        </a:solidFill>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AID OFFERED TO STUDENT</a:t>
            </a:r>
            <a:endParaRPr lang="en-US" dirty="0">
              <a:latin typeface="Bodoni MT Black" pitchFamily="18" charset="0"/>
            </a:endParaRPr>
          </a:p>
        </p:txBody>
      </p:sp>
      <p:graphicFrame>
        <p:nvGraphicFramePr>
          <p:cNvPr id="4" name="Content Placeholder 3"/>
          <p:cNvGraphicFramePr>
            <a:graphicFrameLocks noGrp="1"/>
          </p:cNvGraphicFramePr>
          <p:nvPr>
            <p:ph idx="1"/>
          </p:nvPr>
        </p:nvGraphicFramePr>
        <p:xfrm>
          <a:off x="0" y="1600200"/>
          <a:ext cx="9144000" cy="9400540"/>
        </p:xfrm>
        <a:graphic>
          <a:graphicData uri="http://schemas.openxmlformats.org/drawingml/2006/table">
            <a:tbl>
              <a:tblPr firstRow="1" bandRow="1">
                <a:tableStyleId>{5C22544A-7EE6-4342-B048-85BDC9FD1C3A}</a:tableStyleId>
              </a:tblPr>
              <a:tblGrid>
                <a:gridCol w="3276600"/>
                <a:gridCol w="1524000"/>
                <a:gridCol w="1447800"/>
                <a:gridCol w="1371600"/>
                <a:gridCol w="1524000"/>
              </a:tblGrid>
              <a:tr h="1463040">
                <a:tc>
                  <a:txBody>
                    <a:bodyPr/>
                    <a:lstStyle/>
                    <a:p>
                      <a:r>
                        <a:rPr lang="en-US" sz="1800" dirty="0" smtClean="0">
                          <a:latin typeface="Arial" pitchFamily="34" charset="0"/>
                          <a:cs typeface="Arial" pitchFamily="34" charset="0"/>
                        </a:rPr>
                        <a:t>Types of  Colleges</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Private Mainland</a:t>
                      </a:r>
                      <a:r>
                        <a:rPr lang="en-US" sz="1800" baseline="0" dirty="0" smtClean="0">
                          <a:latin typeface="Arial" pitchFamily="34" charset="0"/>
                          <a:cs typeface="Arial" pitchFamily="34" charset="0"/>
                        </a:rPr>
                        <a:t> U</a:t>
                      </a:r>
                      <a:endParaRPr lang="en-US"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Public</a:t>
                      </a:r>
                      <a:r>
                        <a:rPr lang="en-US" sz="1800" baseline="0" dirty="0" smtClean="0">
                          <a:latin typeface="Arial" pitchFamily="34" charset="0"/>
                          <a:cs typeface="Arial" pitchFamily="34" charset="0"/>
                        </a:rPr>
                        <a:t> Mainland U</a:t>
                      </a:r>
                      <a:endParaRPr lang="en-US" sz="1800" dirty="0">
                        <a:latin typeface="Arial" pitchFamily="34" charset="0"/>
                        <a:cs typeface="Arial" pitchFamily="34" charset="0"/>
                      </a:endParaRPr>
                    </a:p>
                  </a:txBody>
                  <a:tcPr/>
                </a:tc>
                <a:tc>
                  <a:txBody>
                    <a:bodyPr/>
                    <a:lstStyle/>
                    <a:p>
                      <a:r>
                        <a:rPr lang="en-US" sz="1800" dirty="0" smtClean="0"/>
                        <a:t>UH </a:t>
                      </a:r>
                      <a:r>
                        <a:rPr lang="en-US" sz="1800" baseline="0" dirty="0" smtClean="0"/>
                        <a:t> Manoa (Public)</a:t>
                      </a:r>
                      <a:endParaRPr lang="en-US" sz="1800" dirty="0"/>
                    </a:p>
                  </a:txBody>
                  <a:tcPr/>
                </a:tc>
                <a:tc>
                  <a:txBody>
                    <a:bodyPr/>
                    <a:lstStyle/>
                    <a:p>
                      <a:r>
                        <a:rPr lang="en-US" sz="1800" dirty="0" smtClean="0"/>
                        <a:t>Hawaii CC (Public)</a:t>
                      </a:r>
                      <a:endParaRPr lang="en-US" sz="1800" dirty="0"/>
                    </a:p>
                  </a:txBody>
                  <a:tcPr/>
                </a:tc>
              </a:tr>
              <a:tr h="640080">
                <a:tc>
                  <a:txBody>
                    <a:bodyPr/>
                    <a:lstStyle/>
                    <a:p>
                      <a:r>
                        <a:rPr lang="en-US" sz="1800" dirty="0" smtClean="0">
                          <a:latin typeface="Arial" pitchFamily="34" charset="0"/>
                          <a:cs typeface="Arial" pitchFamily="34" charset="0"/>
                        </a:rPr>
                        <a:t>Total</a:t>
                      </a:r>
                      <a:r>
                        <a:rPr lang="en-US" sz="1800" baseline="0" dirty="0" smtClean="0">
                          <a:latin typeface="Arial" pitchFamily="34" charset="0"/>
                          <a:cs typeface="Arial" pitchFamily="34" charset="0"/>
                        </a:rPr>
                        <a:t> Cost</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$56,745</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$36,469</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$22,571</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$5,219</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EFC </a:t>
                      </a:r>
                      <a:r>
                        <a:rPr lang="en-US" sz="1000" dirty="0" smtClean="0">
                          <a:latin typeface="Arial" pitchFamily="34" charset="0"/>
                          <a:cs typeface="Arial" pitchFamily="34" charset="0"/>
                        </a:rPr>
                        <a:t>(Expected</a:t>
                      </a:r>
                      <a:r>
                        <a:rPr lang="en-US" sz="1000" baseline="0" dirty="0" smtClean="0">
                          <a:latin typeface="Arial" pitchFamily="34" charset="0"/>
                          <a:cs typeface="Arial" pitchFamily="34" charset="0"/>
                        </a:rPr>
                        <a:t> Family Contribution))</a:t>
                      </a:r>
                      <a:endParaRPr lang="en-US" sz="10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$10,000</a:t>
                      </a:r>
                      <a:endParaRPr lang="en-US" sz="1800" dirty="0">
                        <a:latin typeface="Arial" pitchFamily="34" charset="0"/>
                        <a:cs typeface="Arial" pitchFamily="34" charset="0"/>
                      </a:endParaRPr>
                    </a:p>
                  </a:txBody>
                  <a:tcPr/>
                </a:tc>
              </a:tr>
              <a:tr h="640080">
                <a:tc>
                  <a:txBody>
                    <a:bodyPr/>
                    <a:lstStyle/>
                    <a:p>
                      <a:r>
                        <a:rPr lang="en-US" sz="1800" dirty="0" smtClean="0">
                          <a:solidFill>
                            <a:srgbClr val="FF0000"/>
                          </a:solidFill>
                          <a:latin typeface="Arial" pitchFamily="34" charset="0"/>
                          <a:cs typeface="Arial" pitchFamily="34" charset="0"/>
                        </a:rPr>
                        <a:t>Financial</a:t>
                      </a:r>
                      <a:r>
                        <a:rPr lang="en-US" sz="1800" baseline="0" dirty="0" smtClean="0">
                          <a:solidFill>
                            <a:srgbClr val="FF0000"/>
                          </a:solidFill>
                          <a:latin typeface="Arial" pitchFamily="34" charset="0"/>
                          <a:cs typeface="Arial" pitchFamily="34" charset="0"/>
                        </a:rPr>
                        <a:t> Need</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$46,745</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$26,469</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$12,571</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$0</a:t>
                      </a:r>
                      <a:endParaRPr lang="en-US" sz="1800" dirty="0">
                        <a:solidFill>
                          <a:srgbClr val="FF0000"/>
                        </a:solidFill>
                        <a:latin typeface="Arial" pitchFamily="34" charset="0"/>
                        <a:cs typeface="Arial" pitchFamily="34" charset="0"/>
                      </a:endParaRPr>
                    </a:p>
                  </a:txBody>
                  <a:tcPr/>
                </a:tc>
              </a:tr>
              <a:tr h="982980">
                <a:tc>
                  <a:txBody>
                    <a:bodyPr/>
                    <a:lstStyle/>
                    <a:p>
                      <a:endParaRPr lang="en-US" sz="1800" dirty="0" smtClean="0">
                        <a:latin typeface="Arial" pitchFamily="34" charset="0"/>
                        <a:cs typeface="Arial" pitchFamily="34" charset="0"/>
                      </a:endParaRPr>
                    </a:p>
                    <a:p>
                      <a:r>
                        <a:rPr lang="en-US" sz="2000" b="1" dirty="0" smtClean="0">
                          <a:latin typeface="Arial" pitchFamily="34" charset="0"/>
                          <a:cs typeface="Arial" pitchFamily="34" charset="0"/>
                        </a:rPr>
                        <a:t>Financial Aid</a:t>
                      </a:r>
                      <a:r>
                        <a:rPr lang="en-US" sz="2000" b="1" baseline="0" dirty="0" smtClean="0">
                          <a:latin typeface="Arial" pitchFamily="34" charset="0"/>
                          <a:cs typeface="Arial" pitchFamily="34" charset="0"/>
                        </a:rPr>
                        <a:t> Package</a:t>
                      </a:r>
                      <a:endParaRPr lang="en-US" sz="2000" b="1"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Scholarships/Grants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$25,000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Student Loans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Work Study Employment</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r>
              <a:tr h="640080">
                <a:tc>
                  <a:txBody>
                    <a:bodyPr/>
                    <a:lstStyle/>
                    <a:p>
                      <a:r>
                        <a:rPr lang="en-US" sz="1800" dirty="0" smtClean="0">
                          <a:latin typeface="Arial" pitchFamily="34" charset="0"/>
                          <a:cs typeface="Arial" pitchFamily="34" charset="0"/>
                        </a:rPr>
                        <a:t>Other Financial Aid</a:t>
                      </a:r>
                      <a:r>
                        <a:rPr lang="en-US" sz="1800" baseline="0" dirty="0" smtClean="0">
                          <a:latin typeface="Arial" pitchFamily="34" charset="0"/>
                          <a:cs typeface="Arial" pitchFamily="34" charset="0"/>
                        </a:rPr>
                        <a:t> Resources</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$2,000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$0</a:t>
                      </a:r>
                      <a:endParaRPr lang="en-US" sz="1800" dirty="0">
                        <a:latin typeface="Arial" pitchFamily="34" charset="0"/>
                        <a:cs typeface="Arial" pitchFamily="34" charset="0"/>
                      </a:endParaRPr>
                    </a:p>
                  </a:txBody>
                  <a:tcPr/>
                </a:tc>
              </a:tr>
              <a:tr h="640080">
                <a:tc>
                  <a:txBody>
                    <a:bodyPr/>
                    <a:lstStyle/>
                    <a:p>
                      <a:r>
                        <a:rPr lang="en-US" sz="1800" b="1" dirty="0" smtClean="0">
                          <a:latin typeface="Arial" pitchFamily="34" charset="0"/>
                          <a:cs typeface="Arial" pitchFamily="34" charset="0"/>
                        </a:rPr>
                        <a:t>TOTAL AWARD PACKAGE</a:t>
                      </a:r>
                      <a:endParaRPr lang="en-US" sz="1800" b="1"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$35,500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$6,500</a:t>
                      </a:r>
                      <a:endParaRPr lang="en-US" sz="1800" dirty="0">
                        <a:latin typeface="Arial" pitchFamily="34" charset="0"/>
                        <a:cs typeface="Arial" pitchFamily="34" charset="0"/>
                      </a:endParaRPr>
                    </a:p>
                  </a:txBody>
                  <a:tcPr/>
                </a:tc>
                <a:tc>
                  <a:txBody>
                    <a:bodyPr/>
                    <a:lstStyle/>
                    <a:p>
                      <a:pPr algn="r"/>
                      <a:r>
                        <a:rPr lang="en-US" sz="1800" dirty="0" smtClean="0">
                          <a:latin typeface="Arial" pitchFamily="34" charset="0"/>
                          <a:cs typeface="Arial" pitchFamily="34" charset="0"/>
                        </a:rPr>
                        <a:t>$5,500</a:t>
                      </a: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r>
              <a:tr h="370840">
                <a:tc>
                  <a:txBody>
                    <a:bodyPr/>
                    <a:lstStyle/>
                    <a:p>
                      <a:endParaRPr lang="en-US" sz="180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c>
                  <a:txBody>
                    <a:bodyPr/>
                    <a:lstStyle/>
                    <a:p>
                      <a:pPr algn="r"/>
                      <a:endParaRPr lang="en-US" sz="1800">
                        <a:latin typeface="Arial" pitchFamily="34" charset="0"/>
                        <a:cs typeface="Arial" pitchFamily="34" charset="0"/>
                      </a:endParaRPr>
                    </a:p>
                  </a:txBody>
                  <a:tcPr/>
                </a:tc>
                <a:tc>
                  <a:txBody>
                    <a:bodyPr/>
                    <a:lstStyle/>
                    <a:p>
                      <a:pPr algn="r"/>
                      <a:endParaRPr lang="en-US" sz="1800" dirty="0">
                        <a:latin typeface="Arial" pitchFamily="34" charset="0"/>
                        <a:cs typeface="Arial" pitchFamily="34" charset="0"/>
                      </a:endParaRPr>
                    </a:p>
                  </a:txBody>
                  <a:tcPr/>
                </a:tc>
              </a:tr>
              <a:tr h="1463040">
                <a:tc>
                  <a:txBody>
                    <a:bodyPr/>
                    <a:lstStyle/>
                    <a:p>
                      <a:r>
                        <a:rPr lang="en-US" sz="1800" dirty="0" smtClean="0">
                          <a:latin typeface="Arial" pitchFamily="34" charset="0"/>
                          <a:cs typeface="Arial" pitchFamily="34" charset="0"/>
                        </a:rPr>
                        <a:t>Unmet Need=Financial</a:t>
                      </a:r>
                      <a:r>
                        <a:rPr lang="en-US" sz="1800" baseline="0" dirty="0" smtClean="0">
                          <a:latin typeface="Arial" pitchFamily="34" charset="0"/>
                          <a:cs typeface="Arial" pitchFamily="34" charset="0"/>
                        </a:rPr>
                        <a:t> Need </a:t>
                      </a:r>
                      <a:r>
                        <a:rPr lang="en-US" sz="1800" baseline="0" dirty="0" smtClean="0">
                          <a:solidFill>
                            <a:srgbClr val="FF0000"/>
                          </a:solidFill>
                          <a:latin typeface="Arial" pitchFamily="34" charset="0"/>
                          <a:cs typeface="Arial" pitchFamily="34" charset="0"/>
                        </a:rPr>
                        <a:t>minus</a:t>
                      </a:r>
                      <a:r>
                        <a:rPr lang="en-US" sz="1800" baseline="0" dirty="0" smtClean="0">
                          <a:latin typeface="Arial" pitchFamily="34" charset="0"/>
                          <a:cs typeface="Arial" pitchFamily="34" charset="0"/>
                        </a:rPr>
                        <a:t> Total Award Package</a:t>
                      </a:r>
                      <a:endParaRPr lang="en-US" sz="1800" dirty="0">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$11,245</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$19,969</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$7,071</a:t>
                      </a:r>
                      <a:endParaRPr lang="en-US" sz="1800" dirty="0">
                        <a:solidFill>
                          <a:srgbClr val="FF0000"/>
                        </a:solidFill>
                        <a:latin typeface="Arial" pitchFamily="34" charset="0"/>
                        <a:cs typeface="Arial" pitchFamily="34" charset="0"/>
                      </a:endParaRPr>
                    </a:p>
                  </a:txBody>
                  <a:tcPr/>
                </a:tc>
                <a:tc>
                  <a:txBody>
                    <a:bodyPr/>
                    <a:lstStyle/>
                    <a:p>
                      <a:pPr algn="r"/>
                      <a:r>
                        <a:rPr lang="en-US" sz="1800" dirty="0" smtClean="0">
                          <a:solidFill>
                            <a:srgbClr val="FF0000"/>
                          </a:solidFill>
                          <a:latin typeface="Arial" pitchFamily="34" charset="0"/>
                          <a:cs typeface="Arial" pitchFamily="34" charset="0"/>
                        </a:rPr>
                        <a:t>$0</a:t>
                      </a:r>
                      <a:endParaRPr lang="en-US" sz="1800" dirty="0">
                        <a:solidFill>
                          <a:srgbClr val="FF0000"/>
                        </a:solidFill>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t="13714" b="5486"/>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latin typeface="Bodoni MT Black" pitchFamily="18" charset="0"/>
              </a:rPr>
              <a:t>INFORM COLLEGES OF YOUR DECISION…</a:t>
            </a:r>
            <a:endParaRPr lang="en-US" dirty="0">
              <a:latin typeface="Bodoni MT Black" pitchFamily="18" charset="0"/>
            </a:endParaRPr>
          </a:p>
        </p:txBody>
      </p:sp>
      <p:sp>
        <p:nvSpPr>
          <p:cNvPr id="3" name="Content Placeholder 2"/>
          <p:cNvSpPr>
            <a:spLocks noGrp="1"/>
          </p:cNvSpPr>
          <p:nvPr>
            <p:ph idx="1"/>
          </p:nvPr>
        </p:nvSpPr>
        <p:spPr/>
        <p:txBody>
          <a:bodyPr>
            <a:normAutofit/>
          </a:bodyPr>
          <a:lstStyle/>
          <a:p>
            <a:r>
              <a:rPr lang="en-US" dirty="0" smtClean="0">
                <a:latin typeface="Arial" pitchFamily="34" charset="0"/>
                <a:cs typeface="Arial" pitchFamily="34" charset="0"/>
              </a:rPr>
              <a:t>Colleges require a tuition </a:t>
            </a:r>
            <a:r>
              <a:rPr lang="en-US" dirty="0" smtClean="0">
                <a:solidFill>
                  <a:srgbClr val="FF0000"/>
                </a:solidFill>
                <a:latin typeface="Arial" pitchFamily="34" charset="0"/>
                <a:cs typeface="Arial" pitchFamily="34" charset="0"/>
              </a:rPr>
              <a:t>AND</a:t>
            </a:r>
            <a:r>
              <a:rPr lang="en-US" dirty="0" smtClean="0">
                <a:latin typeface="Arial" pitchFamily="34" charset="0"/>
                <a:cs typeface="Arial" pitchFamily="34" charset="0"/>
              </a:rPr>
              <a:t> housing deposit to hold your space in class and dormitory</a:t>
            </a:r>
          </a:p>
          <a:p>
            <a:r>
              <a:rPr lang="en-US" dirty="0" smtClean="0">
                <a:latin typeface="Arial" pitchFamily="34" charset="0"/>
                <a:cs typeface="Arial" pitchFamily="34" charset="0"/>
              </a:rPr>
              <a:t>Make sure you send in your deposits by the deadline (online or by mail)!</a:t>
            </a:r>
          </a:p>
          <a:p>
            <a:r>
              <a:rPr lang="en-US" dirty="0" smtClean="0">
                <a:latin typeface="Arial" pitchFamily="34" charset="0"/>
                <a:cs typeface="Arial" pitchFamily="34" charset="0"/>
              </a:rPr>
              <a:t>Notify colleges that you are rejecting their offer of admission to enable them to offer your space to another student.</a:t>
            </a: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Bodoni MT Black" pitchFamily="18" charset="0"/>
              </a:rPr>
              <a:t>MAY 1</a:t>
            </a:r>
            <a:r>
              <a:rPr lang="en-US" b="1" baseline="30000" dirty="0" smtClean="0">
                <a:latin typeface="Bodoni MT Black" pitchFamily="18" charset="0"/>
              </a:rPr>
              <a:t>ST</a:t>
            </a:r>
            <a:r>
              <a:rPr lang="en-US" b="1" dirty="0" smtClean="0">
                <a:latin typeface="Bodoni MT Black" pitchFamily="18" charset="0"/>
              </a:rPr>
              <a:t> IS NATIONAL CANDIDATES’ REPLY DAT</a:t>
            </a:r>
            <a:r>
              <a:rPr lang="en-US" dirty="0" smtClean="0">
                <a:latin typeface="Bodoni MT Black" pitchFamily="18" charset="0"/>
              </a:rPr>
              <a:t>E</a:t>
            </a:r>
            <a:endParaRPr lang="en-US" dirty="0">
              <a:latin typeface="Bodoni MT Black" pitchFamily="18" charset="0"/>
            </a:endParaRPr>
          </a:p>
        </p:txBody>
      </p:sp>
      <p:sp>
        <p:nvSpPr>
          <p:cNvPr id="3" name="Content Placeholder 2"/>
          <p:cNvSpPr>
            <a:spLocks noGrp="1"/>
          </p:cNvSpPr>
          <p:nvPr>
            <p:ph idx="1"/>
          </p:nvPr>
        </p:nvSpPr>
        <p:spPr/>
        <p:txBody>
          <a:bodyPr/>
          <a:lstStyle/>
          <a:p>
            <a:r>
              <a:rPr lang="en-US" dirty="0" smtClean="0">
                <a:latin typeface="Arial" pitchFamily="34" charset="0"/>
                <a:cs typeface="Arial" pitchFamily="34" charset="0"/>
              </a:rPr>
              <a:t>COMMITMENT AND DEPOSIT REQUIRED.</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DO NOT COMMIT TO MORE THAN ONE SCHOOL.</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YOU MAY ASK A COLLEGE FOR A DEADLINE EXTENSION.</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WHAT TO DO AFTER CHOOSING A COLLEGE…</a:t>
            </a:r>
            <a:endParaRPr lang="en-US" dirty="0">
              <a:latin typeface="Bodoni MT Black" pitchFamily="18" charset="0"/>
            </a:endParaRPr>
          </a:p>
        </p:txBody>
      </p:sp>
      <p:sp>
        <p:nvSpPr>
          <p:cNvPr id="3" name="Content Placeholder 2"/>
          <p:cNvSpPr>
            <a:spLocks noGrp="1"/>
          </p:cNvSpPr>
          <p:nvPr>
            <p:ph idx="1"/>
          </p:nvPr>
        </p:nvSpPr>
        <p:spPr/>
        <p:txBody>
          <a:bodyPr>
            <a:normAutofit/>
          </a:bodyPr>
          <a:lstStyle/>
          <a:p>
            <a:r>
              <a:rPr lang="en-US" dirty="0" smtClean="0">
                <a:solidFill>
                  <a:srgbClr val="FF0000"/>
                </a:solidFill>
                <a:latin typeface="Arial" pitchFamily="34" charset="0"/>
                <a:cs typeface="Arial" pitchFamily="34" charset="0"/>
              </a:rPr>
              <a:t>Read All College Materials Carefully</a:t>
            </a:r>
          </a:p>
          <a:p>
            <a:pPr lvl="1"/>
            <a:r>
              <a:rPr lang="en-US" dirty="0" smtClean="0">
                <a:latin typeface="Arial" pitchFamily="34" charset="0"/>
                <a:cs typeface="Arial" pitchFamily="34" charset="0"/>
              </a:rPr>
              <a:t>Information on orientation, financial aid, housing, meal plans, etc.</a:t>
            </a:r>
          </a:p>
          <a:p>
            <a:pPr lvl="1">
              <a:buNone/>
            </a:pPr>
            <a:endParaRPr lang="en-US" dirty="0" smtClean="0">
              <a:latin typeface="Arial" pitchFamily="34" charset="0"/>
              <a:cs typeface="Arial" pitchFamily="34" charset="0"/>
            </a:endParaRPr>
          </a:p>
          <a:p>
            <a:r>
              <a:rPr lang="en-US" dirty="0" smtClean="0">
                <a:solidFill>
                  <a:srgbClr val="FF0000"/>
                </a:solidFill>
                <a:latin typeface="Arial" pitchFamily="34" charset="0"/>
                <a:cs typeface="Arial" pitchFamily="34" charset="0"/>
              </a:rPr>
              <a:t>Send the Tuition Deposit</a:t>
            </a:r>
          </a:p>
          <a:p>
            <a:pPr lvl="1"/>
            <a:r>
              <a:rPr lang="en-US" dirty="0" smtClean="0">
                <a:latin typeface="Arial" pitchFamily="34" charset="0"/>
                <a:cs typeface="Arial" pitchFamily="34" charset="0"/>
              </a:rPr>
              <a:t>Reserves your place in the freshman class</a:t>
            </a:r>
          </a:p>
          <a:p>
            <a:pPr lvl="1"/>
            <a:r>
              <a:rPr lang="en-US" dirty="0" smtClean="0">
                <a:latin typeface="Arial" pitchFamily="34" charset="0"/>
                <a:cs typeface="Arial" pitchFamily="34" charset="0"/>
              </a:rPr>
              <a:t>Look for the reply date in your packet</a:t>
            </a:r>
          </a:p>
          <a:p>
            <a:pPr lvl="1"/>
            <a:r>
              <a:rPr lang="en-US" dirty="0" smtClean="0">
                <a:latin typeface="Arial" pitchFamily="34" charset="0"/>
                <a:cs typeface="Arial" pitchFamily="34" charset="0"/>
              </a:rPr>
              <a:t>National Candidates Reply Date is May 1</a:t>
            </a:r>
            <a:r>
              <a:rPr lang="en-US" baseline="30000" dirty="0" smtClean="0">
                <a:latin typeface="Arial" pitchFamily="34" charset="0"/>
                <a:cs typeface="Arial" pitchFamily="34" charset="0"/>
              </a:rPr>
              <a:t>st</a:t>
            </a:r>
            <a:endParaRPr lang="en-US" dirty="0" smtClean="0">
              <a:latin typeface="Arial" pitchFamily="34" charset="0"/>
              <a:cs typeface="Arial" pitchFamily="34" charset="0"/>
            </a:endParaRPr>
          </a:p>
          <a:p>
            <a:pPr lvl="1">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WHAT TO DO AFTER CHOOSING A COLLEGE…</a:t>
            </a:r>
            <a:endParaRPr lang="en-US" dirty="0">
              <a:latin typeface="Bodoni MT Black" pitchFamily="18" charset="0"/>
            </a:endParaRPr>
          </a:p>
        </p:txBody>
      </p:sp>
      <p:sp>
        <p:nvSpPr>
          <p:cNvPr id="3" name="Content Placeholder 2"/>
          <p:cNvSpPr>
            <a:spLocks noGrp="1"/>
          </p:cNvSpPr>
          <p:nvPr>
            <p:ph idx="1"/>
          </p:nvPr>
        </p:nvSpPr>
        <p:spPr/>
        <p:txBody>
          <a:bodyPr/>
          <a:lstStyle/>
          <a:p>
            <a:r>
              <a:rPr lang="en-US" dirty="0" smtClean="0">
                <a:solidFill>
                  <a:srgbClr val="FF0000"/>
                </a:solidFill>
                <a:latin typeface="Arial" pitchFamily="34" charset="0"/>
                <a:cs typeface="Arial" pitchFamily="34" charset="0"/>
              </a:rPr>
              <a:t>Accept the Financial Aid Offer</a:t>
            </a:r>
          </a:p>
          <a:p>
            <a:pPr lvl="1"/>
            <a:r>
              <a:rPr lang="en-US" dirty="0" smtClean="0">
                <a:latin typeface="Arial" pitchFamily="34" charset="0"/>
                <a:cs typeface="Arial" pitchFamily="34" charset="0"/>
              </a:rPr>
              <a:t>You are not required to accept the entire aid package as is</a:t>
            </a:r>
          </a:p>
          <a:p>
            <a:pPr lvl="1"/>
            <a:r>
              <a:rPr lang="en-US" dirty="0" smtClean="0">
                <a:latin typeface="Arial" pitchFamily="34" charset="0"/>
                <a:cs typeface="Arial" pitchFamily="34" charset="0"/>
              </a:rPr>
              <a:t>Decide how much of the offer to accept</a:t>
            </a:r>
          </a:p>
          <a:p>
            <a:pPr lvl="1"/>
            <a:r>
              <a:rPr lang="en-US" dirty="0" smtClean="0">
                <a:latin typeface="Arial" pitchFamily="34" charset="0"/>
                <a:cs typeface="Arial" pitchFamily="34" charset="0"/>
              </a:rPr>
              <a:t>Complete, sign and return form by the deadline</a:t>
            </a:r>
          </a:p>
          <a:p>
            <a:pPr lvl="1"/>
            <a:r>
              <a:rPr lang="en-US" dirty="0" smtClean="0">
                <a:latin typeface="Arial" pitchFamily="34" charset="0"/>
                <a:cs typeface="Arial" pitchFamily="34" charset="0"/>
              </a:rPr>
              <a:t>Being late can cost you serious money</a:t>
            </a:r>
          </a:p>
          <a:p>
            <a:endParaRPr lang="en-US" dirty="0" smtClean="0">
              <a:latin typeface="Arial" pitchFamily="34" charset="0"/>
              <a:cs typeface="Arial" pitchFamily="34" charset="0"/>
            </a:endParaRPr>
          </a:p>
          <a:p>
            <a:pPr lvl="1">
              <a:buNone/>
            </a:pPr>
            <a:endParaRPr lang="en-US" dirty="0">
              <a:latin typeface="Arial" pitchFamily="34" charset="0"/>
              <a:cs typeface="Arial" pitchFamily="34" charset="0"/>
            </a:endParaRPr>
          </a:p>
          <a:p>
            <a:pPr lvl="2">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WHAT TO DO AFTER CHOOSING A COLLEGE…</a:t>
            </a:r>
            <a:endParaRPr lang="en-US" dirty="0"/>
          </a:p>
        </p:txBody>
      </p:sp>
      <p:sp>
        <p:nvSpPr>
          <p:cNvPr id="3" name="Content Placeholder 2"/>
          <p:cNvSpPr>
            <a:spLocks noGrp="1"/>
          </p:cNvSpPr>
          <p:nvPr>
            <p:ph idx="1"/>
          </p:nvPr>
        </p:nvSpPr>
        <p:spPr/>
        <p:txBody>
          <a:bodyPr/>
          <a:lstStyle/>
          <a:p>
            <a:r>
              <a:rPr lang="en-US" dirty="0" smtClean="0">
                <a:solidFill>
                  <a:srgbClr val="FF0000"/>
                </a:solidFill>
                <a:latin typeface="Arial" pitchFamily="34" charset="0"/>
                <a:cs typeface="Arial" pitchFamily="34" charset="0"/>
              </a:rPr>
              <a:t>Send the Housing Deposit</a:t>
            </a:r>
          </a:p>
          <a:p>
            <a:pPr lvl="1"/>
            <a:r>
              <a:rPr lang="en-US" dirty="0" smtClean="0">
                <a:latin typeface="Arial" pitchFamily="34" charset="0"/>
                <a:cs typeface="Arial" pitchFamily="34" charset="0"/>
              </a:rPr>
              <a:t>Review housing information packet</a:t>
            </a:r>
          </a:p>
          <a:p>
            <a:pPr lvl="1"/>
            <a:r>
              <a:rPr lang="en-US" dirty="0" smtClean="0">
                <a:latin typeface="Arial" pitchFamily="34" charset="0"/>
                <a:cs typeface="Arial" pitchFamily="34" charset="0"/>
              </a:rPr>
              <a:t>Complete housing application and roommate questionnaire (paper or online)</a:t>
            </a:r>
          </a:p>
          <a:p>
            <a:pPr lvl="1"/>
            <a:r>
              <a:rPr lang="en-US" dirty="0" smtClean="0">
                <a:latin typeface="Arial" pitchFamily="34" charset="0"/>
                <a:cs typeface="Arial" pitchFamily="34" charset="0"/>
              </a:rPr>
              <a:t>Select a Meal Plan</a:t>
            </a:r>
          </a:p>
          <a:p>
            <a:pPr lvl="1"/>
            <a:r>
              <a:rPr lang="en-US" dirty="0" smtClean="0">
                <a:latin typeface="Arial" pitchFamily="34" charset="0"/>
                <a:cs typeface="Arial" pitchFamily="34" charset="0"/>
              </a:rPr>
              <a:t>Reserves your space in a dorm</a:t>
            </a:r>
          </a:p>
          <a:p>
            <a:pPr lvl="1"/>
            <a:r>
              <a:rPr lang="en-US" dirty="0" smtClean="0">
                <a:latin typeface="Arial" pitchFamily="34" charset="0"/>
                <a:cs typeface="Arial" pitchFamily="34" charset="0"/>
              </a:rPr>
              <a:t>Be aware of the deadline!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FF0000"/>
                </a:solidFill>
                <a:latin typeface="Bodoni MT Black" pitchFamily="18" charset="0"/>
              </a:rPr>
              <a:t>Students who are “waitlisted” at </a:t>
            </a:r>
            <a:br>
              <a:rPr lang="en-US" sz="3600" dirty="0" smtClean="0">
                <a:solidFill>
                  <a:srgbClr val="FF0000"/>
                </a:solidFill>
                <a:latin typeface="Bodoni MT Black" pitchFamily="18" charset="0"/>
              </a:rPr>
            </a:br>
            <a:r>
              <a:rPr lang="en-US" sz="3600" dirty="0" smtClean="0">
                <a:solidFill>
                  <a:srgbClr val="FF0000"/>
                </a:solidFill>
                <a:latin typeface="Bodoni MT Black" pitchFamily="18" charset="0"/>
              </a:rPr>
              <a:t>1</a:t>
            </a:r>
            <a:r>
              <a:rPr lang="en-US" sz="3600" baseline="30000" dirty="0" smtClean="0">
                <a:solidFill>
                  <a:srgbClr val="FF0000"/>
                </a:solidFill>
                <a:latin typeface="Bodoni MT Black" pitchFamily="18" charset="0"/>
              </a:rPr>
              <a:t>st</a:t>
            </a:r>
            <a:r>
              <a:rPr lang="en-US" sz="3600" dirty="0" smtClean="0">
                <a:solidFill>
                  <a:srgbClr val="FF0000"/>
                </a:solidFill>
                <a:latin typeface="Bodoni MT Black" pitchFamily="18" charset="0"/>
              </a:rPr>
              <a:t> choice colleges…</a:t>
            </a:r>
            <a:endParaRPr lang="en-US" sz="3600" dirty="0">
              <a:solidFill>
                <a:srgbClr val="FF0000"/>
              </a:solidFill>
              <a:latin typeface="Bodoni MT Black" pitchFamily="18" charset="0"/>
            </a:endParaRPr>
          </a:p>
        </p:txBody>
      </p:sp>
      <p:sp>
        <p:nvSpPr>
          <p:cNvPr id="3" name="Content Placeholder 2"/>
          <p:cNvSpPr>
            <a:spLocks noGrp="1"/>
          </p:cNvSpPr>
          <p:nvPr>
            <p:ph idx="1"/>
          </p:nvPr>
        </p:nvSpPr>
        <p:spPr/>
        <p:txBody>
          <a:bodyPr/>
          <a:lstStyle/>
          <a:p>
            <a:r>
              <a:rPr lang="en-US" dirty="0" smtClean="0">
                <a:latin typeface="Arial" pitchFamily="34" charset="0"/>
                <a:cs typeface="Arial" pitchFamily="34" charset="0"/>
              </a:rPr>
              <a:t>Call or write to the college immediately</a:t>
            </a:r>
          </a:p>
          <a:p>
            <a:pPr lvl="1"/>
            <a:r>
              <a:rPr lang="en-US" dirty="0" smtClean="0">
                <a:latin typeface="Arial" pitchFamily="34" charset="0"/>
                <a:cs typeface="Arial" pitchFamily="34" charset="0"/>
              </a:rPr>
              <a:t>Tell them that they are your first choice college, and if accepted, you will attend</a:t>
            </a:r>
          </a:p>
          <a:p>
            <a:pPr lvl="1">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Ask your counselor to send the college any new supporting information- 3</a:t>
            </a:r>
            <a:r>
              <a:rPr lang="en-US" baseline="30000" dirty="0" smtClean="0">
                <a:latin typeface="Arial" pitchFamily="34" charset="0"/>
                <a:cs typeface="Arial" pitchFamily="34" charset="0"/>
              </a:rPr>
              <a:t>rd</a:t>
            </a:r>
            <a:r>
              <a:rPr lang="en-US" dirty="0" smtClean="0">
                <a:latin typeface="Arial" pitchFamily="34" charset="0"/>
                <a:cs typeface="Arial" pitchFamily="34" charset="0"/>
              </a:rPr>
              <a:t> quarter grades, most recent test scores, awards and honors received recently</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MAKING THE FINAL COLLEGE CHOICE</a:t>
            </a:r>
            <a:endParaRPr lang="en-US" dirty="0">
              <a:latin typeface="Bodoni MT Black" pitchFamily="18" charset="0"/>
            </a:endParaRPr>
          </a:p>
        </p:txBody>
      </p:sp>
      <p:sp>
        <p:nvSpPr>
          <p:cNvPr id="3" name="Content Placeholder 2"/>
          <p:cNvSpPr>
            <a:spLocks noGrp="1"/>
          </p:cNvSpPr>
          <p:nvPr>
            <p:ph idx="1"/>
          </p:nvPr>
        </p:nvSpPr>
        <p:spPr/>
        <p:txBody>
          <a:bodyPr>
            <a:normAutofit/>
          </a:bodyPr>
          <a:lstStyle/>
          <a:p>
            <a:pPr>
              <a:buNone/>
            </a:pPr>
            <a:r>
              <a:rPr lang="en-US" dirty="0" smtClean="0"/>
              <a:t>	</a:t>
            </a:r>
            <a:r>
              <a:rPr lang="en-US" sz="4400" b="1" i="1" dirty="0" smtClean="0">
                <a:solidFill>
                  <a:srgbClr val="FF0000"/>
                </a:solidFill>
                <a:latin typeface="Arial" pitchFamily="34" charset="0"/>
                <a:cs typeface="Arial" pitchFamily="34" charset="0"/>
              </a:rPr>
              <a:t>Congratulations!!!  We hope that the following hints and recommendations will ease the decision making process for you during the next WEEK OR TWO. </a:t>
            </a:r>
            <a:endParaRPr lang="en-US" sz="4400" b="1" i="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latin typeface="Bodoni MT Black" pitchFamily="18" charset="0"/>
              </a:rPr>
              <a:t/>
            </a:r>
            <a:br>
              <a:rPr lang="en-US" sz="3600" dirty="0" smtClean="0">
                <a:latin typeface="Bodoni MT Black" pitchFamily="18" charset="0"/>
              </a:rPr>
            </a:br>
            <a:r>
              <a:rPr lang="en-US" sz="3600" dirty="0" smtClean="0">
                <a:latin typeface="Bodoni MT Black" pitchFamily="18" charset="0"/>
              </a:rPr>
              <a:t>IF YOU WERE NOT ACCEPTED TO THE COLLEGE OF YOUR CHOICE…</a:t>
            </a:r>
            <a:endParaRPr lang="en-US" sz="3600" dirty="0">
              <a:latin typeface="Bodoni MT Black" pitchFamily="18" charset="0"/>
            </a:endParaRPr>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r>
              <a:rPr lang="en-US" dirty="0" smtClean="0">
                <a:latin typeface="Arial" pitchFamily="34" charset="0"/>
                <a:cs typeface="Arial" pitchFamily="34" charset="0"/>
              </a:rPr>
              <a:t>You still have some options open</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Talk to your parent/counselor about options</a:t>
            </a:r>
          </a:p>
          <a:p>
            <a:pPr>
              <a:buNone/>
            </a:pPr>
            <a:endParaRPr lang="en-US" dirty="0">
              <a:latin typeface="Arial" pitchFamily="34" charset="0"/>
              <a:cs typeface="Arial" pitchFamily="34" charset="0"/>
            </a:endParaRPr>
          </a:p>
          <a:p>
            <a:r>
              <a:rPr lang="en-US" dirty="0" smtClean="0">
                <a:latin typeface="Arial" pitchFamily="34" charset="0"/>
                <a:cs typeface="Arial" pitchFamily="34" charset="0"/>
              </a:rPr>
              <a:t>Remember, it is possible to enroll in a college for a year or two, and then transfer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Community College, Military, Job</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smtClean="0">
                <a:solidFill>
                  <a:srgbClr val="FF0000"/>
                </a:solidFill>
                <a:latin typeface="Bodoni MT Black" pitchFamily="18" charset="0"/>
              </a:rPr>
              <a:t>REMINDERS</a:t>
            </a:r>
            <a:endParaRPr lang="en-US" sz="6000" dirty="0">
              <a:solidFill>
                <a:srgbClr val="FF0000"/>
              </a:solidFill>
              <a:latin typeface="Bodoni MT Black" pitchFamily="18" charset="0"/>
            </a:endParaRPr>
          </a:p>
        </p:txBody>
      </p:sp>
      <p:sp>
        <p:nvSpPr>
          <p:cNvPr id="3" name="Content Placeholder 2"/>
          <p:cNvSpPr>
            <a:spLocks noGrp="1"/>
          </p:cNvSpPr>
          <p:nvPr>
            <p:ph idx="1"/>
          </p:nvPr>
        </p:nvSpPr>
        <p:spPr>
          <a:xfrm>
            <a:off x="457200" y="1600201"/>
            <a:ext cx="8686800" cy="4525963"/>
          </a:xfrm>
        </p:spPr>
        <p:txBody>
          <a:bodyPr/>
          <a:lstStyle/>
          <a:p>
            <a:r>
              <a:rPr lang="en-US" dirty="0" smtClean="0">
                <a:latin typeface="Arial" pitchFamily="34" charset="0"/>
                <a:cs typeface="Arial" pitchFamily="34" charset="0"/>
              </a:rPr>
              <a:t>Complete Counseling Graduation Requirements</a:t>
            </a:r>
          </a:p>
          <a:p>
            <a:pPr lvl="1"/>
            <a:r>
              <a:rPr lang="en-US" dirty="0" smtClean="0">
                <a:latin typeface="Arial" pitchFamily="34" charset="0"/>
                <a:cs typeface="Arial" pitchFamily="34" charset="0"/>
              </a:rPr>
              <a:t>Take one SAT or ACT</a:t>
            </a:r>
          </a:p>
          <a:p>
            <a:pPr lvl="1"/>
            <a:r>
              <a:rPr lang="en-US" dirty="0" smtClean="0">
                <a:latin typeface="Arial" pitchFamily="34" charset="0"/>
                <a:cs typeface="Arial" pitchFamily="34" charset="0"/>
              </a:rPr>
              <a:t>Resume</a:t>
            </a:r>
          </a:p>
          <a:p>
            <a:pPr lvl="1"/>
            <a:r>
              <a:rPr lang="en-US" dirty="0" smtClean="0">
                <a:latin typeface="Arial" pitchFamily="34" charset="0"/>
                <a:cs typeface="Arial" pitchFamily="34" charset="0"/>
              </a:rPr>
              <a:t>Apply to one college</a:t>
            </a:r>
          </a:p>
          <a:p>
            <a:pPr lvl="1">
              <a:buNone/>
            </a:pPr>
            <a:endParaRPr lang="en-US" dirty="0" smtClean="0">
              <a:latin typeface="Arial" pitchFamily="34" charset="0"/>
              <a:cs typeface="Arial" pitchFamily="34" charset="0"/>
            </a:endParaRPr>
          </a:p>
          <a:p>
            <a:r>
              <a:rPr lang="en-US" b="1" dirty="0" smtClean="0">
                <a:solidFill>
                  <a:srgbClr val="FF0000"/>
                </a:solidFill>
                <a:latin typeface="Arial" pitchFamily="34" charset="0"/>
                <a:cs typeface="Arial" pitchFamily="34" charset="0"/>
              </a:rPr>
              <a:t>For males, register with Selective Service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solidFill>
                  <a:srgbClr val="FF0000"/>
                </a:solidFill>
                <a:latin typeface="Bodoni MT Black" pitchFamily="18" charset="0"/>
              </a:rPr>
              <a:t>FINISH STRONG</a:t>
            </a:r>
            <a:endParaRPr lang="en-US" sz="6600" dirty="0">
              <a:solidFill>
                <a:srgbClr val="FF0000"/>
              </a:solidFill>
              <a:latin typeface="Bodoni MT Black" pitchFamily="18" charset="0"/>
            </a:endParaRPr>
          </a:p>
        </p:txBody>
      </p:sp>
      <p:sp>
        <p:nvSpPr>
          <p:cNvPr id="3" name="Content Placeholder 2"/>
          <p:cNvSpPr>
            <a:spLocks noGrp="1"/>
          </p:cNvSpPr>
          <p:nvPr>
            <p:ph idx="1"/>
          </p:nvPr>
        </p:nvSpPr>
        <p:spPr>
          <a:xfrm>
            <a:off x="381000" y="1524001"/>
            <a:ext cx="8229600" cy="4525963"/>
          </a:xfrm>
          <a:ln>
            <a:solidFill>
              <a:schemeClr val="accent1"/>
            </a:solidFill>
          </a:ln>
        </p:spPr>
        <p:txBody>
          <a:bodyPr>
            <a:normAutofit/>
          </a:bodyPr>
          <a:lstStyle/>
          <a:p>
            <a:r>
              <a:rPr lang="en-US" dirty="0" smtClean="0">
                <a:latin typeface="Arial" pitchFamily="34" charset="0"/>
                <a:cs typeface="Arial" pitchFamily="34" charset="0"/>
              </a:rPr>
              <a:t>Ekalesia / P. E. Fitness</a:t>
            </a:r>
          </a:p>
          <a:p>
            <a:r>
              <a:rPr lang="en-US" dirty="0" smtClean="0">
                <a:latin typeface="Arial" pitchFamily="34" charset="0"/>
                <a:cs typeface="Arial" pitchFamily="34" charset="0"/>
              </a:rPr>
              <a:t>Survey</a:t>
            </a:r>
          </a:p>
          <a:p>
            <a:r>
              <a:rPr lang="en-US" dirty="0" smtClean="0">
                <a:latin typeface="Arial" pitchFamily="34" charset="0"/>
                <a:cs typeface="Arial" pitchFamily="34" charset="0"/>
              </a:rPr>
              <a:t>Fight Senioritis</a:t>
            </a:r>
          </a:p>
          <a:p>
            <a:r>
              <a:rPr lang="en-US" dirty="0" smtClean="0">
                <a:latin typeface="Arial" pitchFamily="34" charset="0"/>
                <a:cs typeface="Arial" pitchFamily="34" charset="0"/>
              </a:rPr>
              <a:t>Continue to do your best academically</a:t>
            </a:r>
          </a:p>
          <a:p>
            <a:r>
              <a:rPr lang="en-US" dirty="0" smtClean="0">
                <a:latin typeface="Arial" pitchFamily="34" charset="0"/>
                <a:cs typeface="Arial" pitchFamily="34" charset="0"/>
              </a:rPr>
              <a:t>Support each other and continue to make good decisions</a:t>
            </a:r>
          </a:p>
          <a:p>
            <a:r>
              <a:rPr lang="en-US" sz="6000" b="1" i="1" dirty="0" smtClean="0">
                <a:solidFill>
                  <a:srgbClr val="FF0000"/>
                </a:solidFill>
                <a:latin typeface="Arial" pitchFamily="34" charset="0"/>
                <a:cs typeface="Arial" pitchFamily="34" charset="0"/>
              </a:rPr>
              <a:t>Imua Class of 2013!</a:t>
            </a:r>
            <a:endParaRPr lang="en-US" sz="6000" b="1" i="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Food for your Thoughts -</a:t>
            </a:r>
            <a:endParaRPr lang="en-US" dirty="0"/>
          </a:p>
        </p:txBody>
      </p:sp>
      <p:sp>
        <p:nvSpPr>
          <p:cNvPr id="3" name="Content Placeholder 2"/>
          <p:cNvSpPr>
            <a:spLocks noGrp="1"/>
          </p:cNvSpPr>
          <p:nvPr>
            <p:ph idx="1"/>
          </p:nvPr>
        </p:nvSpPr>
        <p:spPr>
          <a:xfrm>
            <a:off x="457200" y="1600201"/>
            <a:ext cx="8229600" cy="4952999"/>
          </a:xfrm>
        </p:spPr>
        <p:txBody>
          <a:bodyPr>
            <a:noAutofit/>
          </a:bodyPr>
          <a:lstStyle/>
          <a:p>
            <a:pPr marL="0" indent="0">
              <a:buNone/>
            </a:pPr>
            <a:r>
              <a:rPr lang="en-US" sz="5400" dirty="0" smtClean="0">
                <a:solidFill>
                  <a:srgbClr val="FF0000"/>
                </a:solidFill>
              </a:rPr>
              <a:t>The ultimate quality of your life, and your happiness, is determined by your courageous and ethical choices, and your overall attitude.</a:t>
            </a:r>
            <a:endParaRPr lang="en-US" sz="5400" dirty="0">
              <a:solidFill>
                <a:srgbClr val="FF0000"/>
              </a:solidFill>
            </a:endParaRPr>
          </a:p>
        </p:txBody>
      </p:sp>
    </p:spTree>
    <p:extLst>
      <p:ext uri="{BB962C8B-B14F-4D97-AF65-F5344CB8AC3E}">
        <p14:creationId xmlns:p14="http://schemas.microsoft.com/office/powerpoint/2010/main" val="1814459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pPr algn="l"/>
            <a:r>
              <a:rPr lang="en-US" sz="3600" dirty="0" smtClean="0">
                <a:latin typeface="Bodoni MT Black" pitchFamily="18" charset="0"/>
              </a:rPr>
              <a:t>IF YOU HAVE BEEN ACCEPTED TO MORE THAN ONE COLLEGE…</a:t>
            </a:r>
            <a:endParaRPr lang="en-US" sz="3600" dirty="0">
              <a:latin typeface="Bodoni MT Black" pitchFamily="18" charset="0"/>
            </a:endParaRPr>
          </a:p>
        </p:txBody>
      </p:sp>
      <p:sp>
        <p:nvSpPr>
          <p:cNvPr id="3" name="Content Placeholder 2"/>
          <p:cNvSpPr>
            <a:spLocks noGrp="1"/>
          </p:cNvSpPr>
          <p:nvPr>
            <p:ph idx="1"/>
          </p:nvPr>
        </p:nvSpPr>
        <p:spPr>
          <a:xfrm>
            <a:off x="457200" y="1371600"/>
            <a:ext cx="8229600" cy="5486400"/>
          </a:xfrm>
        </p:spPr>
        <p:txBody>
          <a:bodyPr>
            <a:normAutofit fontScale="77500" lnSpcReduction="20000"/>
          </a:bodyPr>
          <a:lstStyle/>
          <a:p>
            <a:endParaRPr lang="en-US" b="1" dirty="0" smtClean="0">
              <a:latin typeface="Bookman Old Style" pitchFamily="18" charset="0"/>
            </a:endParaRPr>
          </a:p>
          <a:p>
            <a:r>
              <a:rPr lang="en-US" sz="3400" b="1" dirty="0" smtClean="0">
                <a:latin typeface="Arial" pitchFamily="34" charset="0"/>
                <a:cs typeface="Arial" pitchFamily="34" charset="0"/>
              </a:rPr>
              <a:t>You have to decide which </a:t>
            </a:r>
            <a:r>
              <a:rPr lang="en-US" sz="3400" b="1" dirty="0" smtClean="0">
                <a:solidFill>
                  <a:srgbClr val="FF0000"/>
                </a:solidFill>
                <a:latin typeface="Arial" pitchFamily="34" charset="0"/>
                <a:cs typeface="Arial" pitchFamily="34" charset="0"/>
              </a:rPr>
              <a:t>ONE</a:t>
            </a:r>
            <a:r>
              <a:rPr lang="en-US" sz="3400" b="1" dirty="0" smtClean="0">
                <a:latin typeface="Arial" pitchFamily="34" charset="0"/>
                <a:cs typeface="Arial" pitchFamily="34" charset="0"/>
              </a:rPr>
              <a:t> to attend</a:t>
            </a:r>
          </a:p>
          <a:p>
            <a:pPr>
              <a:buNone/>
            </a:pPr>
            <a:endParaRPr lang="en-US" sz="3400" b="1" dirty="0" smtClean="0">
              <a:latin typeface="Arial" pitchFamily="34" charset="0"/>
              <a:cs typeface="Arial" pitchFamily="34" charset="0"/>
            </a:endParaRPr>
          </a:p>
          <a:p>
            <a:r>
              <a:rPr lang="en-US" sz="3400" b="1" dirty="0" smtClean="0">
                <a:latin typeface="Arial" pitchFamily="34" charset="0"/>
                <a:cs typeface="Arial" pitchFamily="34" charset="0"/>
              </a:rPr>
              <a:t>Compare the colleges to find out which one is the best fit for you i.e. location, size, academics, diversity, extracurricular activities, facilities</a:t>
            </a:r>
          </a:p>
          <a:p>
            <a:pPr>
              <a:buNone/>
            </a:pPr>
            <a:endParaRPr lang="en-US" sz="3400" b="1" dirty="0" smtClean="0">
              <a:latin typeface="Arial" pitchFamily="34" charset="0"/>
              <a:cs typeface="Arial" pitchFamily="34" charset="0"/>
            </a:endParaRPr>
          </a:p>
          <a:p>
            <a:r>
              <a:rPr lang="en-US" sz="3400" b="1" dirty="0" smtClean="0">
                <a:latin typeface="Arial" pitchFamily="34" charset="0"/>
                <a:cs typeface="Arial" pitchFamily="34" charset="0"/>
              </a:rPr>
              <a:t>Compare financial aid packages </a:t>
            </a:r>
          </a:p>
          <a:p>
            <a:pPr>
              <a:buNone/>
            </a:pPr>
            <a:endParaRPr lang="en-US" sz="3400" b="1" dirty="0">
              <a:latin typeface="Arial" pitchFamily="34" charset="0"/>
              <a:cs typeface="Arial" pitchFamily="34" charset="0"/>
            </a:endParaRPr>
          </a:p>
          <a:p>
            <a:r>
              <a:rPr lang="en-US" sz="3400" b="1" dirty="0" smtClean="0">
                <a:latin typeface="Arial" pitchFamily="34" charset="0"/>
                <a:cs typeface="Arial" pitchFamily="34" charset="0"/>
              </a:rPr>
              <a:t>If you are unsure:</a:t>
            </a:r>
          </a:p>
          <a:p>
            <a:pPr lvl="1"/>
            <a:r>
              <a:rPr lang="en-US" sz="3400" b="1" dirty="0" smtClean="0">
                <a:solidFill>
                  <a:srgbClr val="FF0000"/>
                </a:solidFill>
                <a:latin typeface="Arial" pitchFamily="34" charset="0"/>
                <a:cs typeface="Arial" pitchFamily="34" charset="0"/>
              </a:rPr>
              <a:t>Talk with your parents</a:t>
            </a:r>
          </a:p>
          <a:p>
            <a:pPr lvl="1"/>
            <a:r>
              <a:rPr lang="en-US" sz="3400" b="1" dirty="0" smtClean="0">
                <a:solidFill>
                  <a:srgbClr val="FF0000"/>
                </a:solidFill>
                <a:latin typeface="Arial" pitchFamily="34" charset="0"/>
                <a:cs typeface="Arial" pitchFamily="34" charset="0"/>
              </a:rPr>
              <a:t>Talk with your counselor/teachers/coaches/family friends</a:t>
            </a:r>
          </a:p>
          <a:p>
            <a:pPr lvl="1"/>
            <a:r>
              <a:rPr lang="en-US" sz="3400" b="1" dirty="0" smtClean="0">
                <a:solidFill>
                  <a:srgbClr val="FF0000"/>
                </a:solidFill>
                <a:latin typeface="Arial" pitchFamily="34" charset="0"/>
                <a:cs typeface="Arial" pitchFamily="34" charset="0"/>
              </a:rPr>
              <a:t>Make a pro/con list</a:t>
            </a:r>
            <a:r>
              <a:rPr lang="en-US" sz="3400" b="1" dirty="0" smtClean="0">
                <a:solidFill>
                  <a:srgbClr val="7030A0"/>
                </a:solidFill>
                <a:latin typeface="Arial" pitchFamily="34" charset="0"/>
                <a:cs typeface="Arial" pitchFamily="34" charset="0"/>
              </a:rPr>
              <a:t>	</a:t>
            </a:r>
            <a:r>
              <a:rPr lang="en-US" dirty="0" smtClean="0">
                <a:latin typeface="Arial" pitchFamily="34" charset="0"/>
                <a:cs typeface="Arial" pitchFamily="34" charset="0"/>
              </a:rPr>
              <a:t>	</a:t>
            </a:r>
            <a:r>
              <a:rPr lang="en-US" dirty="0" smtClean="0">
                <a:latin typeface="Bookman Old Style" pitchFamily="18" charset="0"/>
              </a:rPr>
              <a:t>		</a:t>
            </a:r>
            <a:endParaRPr lang="en-US" dirty="0">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20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20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dirty="0" smtClean="0">
                <a:latin typeface="Bodoni MT Black" pitchFamily="18" charset="0"/>
              </a:rPr>
              <a:t>COMPARING FINANCIAL AID AWARD LETTERS</a:t>
            </a:r>
            <a:endParaRPr lang="en-US" dirty="0">
              <a:latin typeface="Bodoni MT Black" pitchFamily="18" charset="0"/>
            </a:endParaRPr>
          </a:p>
        </p:txBody>
      </p:sp>
      <p:sp>
        <p:nvSpPr>
          <p:cNvPr id="3" name="Content Placeholder 2"/>
          <p:cNvSpPr>
            <a:spLocks noGrp="1"/>
          </p:cNvSpPr>
          <p:nvPr>
            <p:ph idx="1"/>
          </p:nvPr>
        </p:nvSpPr>
        <p:spPr>
          <a:xfrm>
            <a:off x="228600" y="1447800"/>
            <a:ext cx="8229600" cy="5410200"/>
          </a:xfrm>
        </p:spPr>
        <p:txBody>
          <a:bodyPr>
            <a:normAutofit lnSpcReduction="10000"/>
          </a:bodyPr>
          <a:lstStyle/>
          <a:p>
            <a:pPr>
              <a:buNone/>
            </a:pPr>
            <a:endParaRPr lang="en-US" sz="2400" b="1" i="1" u="sng" dirty="0" smtClean="0">
              <a:latin typeface="Arial" pitchFamily="34" charset="0"/>
              <a:cs typeface="Arial" pitchFamily="34" charset="0"/>
            </a:endParaRPr>
          </a:p>
          <a:p>
            <a:pPr>
              <a:buNone/>
            </a:pPr>
            <a:r>
              <a:rPr lang="en-US" sz="2400" b="1" i="1" u="sng" dirty="0" smtClean="0">
                <a:latin typeface="Arial" pitchFamily="34" charset="0"/>
                <a:cs typeface="Arial" pitchFamily="34" charset="0"/>
              </a:rPr>
              <a:t>Keep the following in mind when making your choice:</a:t>
            </a:r>
          </a:p>
          <a:p>
            <a:pPr>
              <a:buNone/>
            </a:pPr>
            <a:endParaRPr lang="en-US" sz="2400" b="1" dirty="0" smtClean="0">
              <a:latin typeface="Arial" pitchFamily="34" charset="0"/>
              <a:cs typeface="Arial" pitchFamily="34" charset="0"/>
            </a:endParaRPr>
          </a:p>
          <a:p>
            <a:r>
              <a:rPr lang="en-US" sz="3000" b="1" dirty="0" smtClean="0">
                <a:solidFill>
                  <a:srgbClr val="FF0000"/>
                </a:solidFill>
                <a:latin typeface="Arial" pitchFamily="34" charset="0"/>
                <a:cs typeface="Arial" pitchFamily="34" charset="0"/>
              </a:rPr>
              <a:t>Look carefully at your award letters</a:t>
            </a:r>
          </a:p>
          <a:p>
            <a:pPr lvl="1"/>
            <a:r>
              <a:rPr lang="en-US" sz="2400" b="1" dirty="0" smtClean="0">
                <a:latin typeface="Arial" pitchFamily="34" charset="0"/>
                <a:cs typeface="Arial" pitchFamily="34" charset="0"/>
              </a:rPr>
              <a:t>Different formats</a:t>
            </a:r>
          </a:p>
          <a:p>
            <a:pPr lvl="1"/>
            <a:r>
              <a:rPr lang="en-US" sz="2400" b="1" dirty="0" smtClean="0">
                <a:latin typeface="Arial" pitchFamily="34" charset="0"/>
                <a:cs typeface="Arial" pitchFamily="34" charset="0"/>
              </a:rPr>
              <a:t>Compare offers</a:t>
            </a:r>
          </a:p>
          <a:p>
            <a:pPr lvl="1"/>
            <a:r>
              <a:rPr lang="en-US" sz="2400" b="1" dirty="0" smtClean="0">
                <a:latin typeface="Arial" pitchFamily="34" charset="0"/>
                <a:cs typeface="Arial" pitchFamily="34" charset="0"/>
              </a:rPr>
              <a:t>Ask if outside scholarships will affect your aid</a:t>
            </a:r>
          </a:p>
          <a:p>
            <a:pPr lvl="1">
              <a:buNone/>
            </a:pPr>
            <a:endParaRPr lang="en-US" sz="2400" b="1" dirty="0" smtClean="0">
              <a:latin typeface="Arial" pitchFamily="34" charset="0"/>
              <a:cs typeface="Arial" pitchFamily="34" charset="0"/>
            </a:endParaRPr>
          </a:p>
          <a:p>
            <a:r>
              <a:rPr lang="en-US" sz="3000" b="1" dirty="0" smtClean="0">
                <a:solidFill>
                  <a:srgbClr val="FF0000"/>
                </a:solidFill>
                <a:latin typeface="Arial" pitchFamily="34" charset="0"/>
                <a:cs typeface="Arial" pitchFamily="34" charset="0"/>
              </a:rPr>
              <a:t>Compare loan types and terms</a:t>
            </a:r>
          </a:p>
          <a:p>
            <a:pPr lvl="1"/>
            <a:r>
              <a:rPr lang="en-US" sz="2400" b="1" dirty="0" smtClean="0">
                <a:latin typeface="Arial" pitchFamily="34" charset="0"/>
                <a:cs typeface="Arial" pitchFamily="34" charset="0"/>
              </a:rPr>
              <a:t>Interest rates</a:t>
            </a:r>
          </a:p>
          <a:p>
            <a:pPr lvl="1"/>
            <a:r>
              <a:rPr lang="en-US" sz="2400" b="1" dirty="0" smtClean="0">
                <a:latin typeface="Arial" pitchFamily="34" charset="0"/>
                <a:cs typeface="Arial" pitchFamily="34" charset="0"/>
              </a:rPr>
              <a:t>Repayment terms</a:t>
            </a:r>
          </a:p>
          <a:p>
            <a:pPr lvl="1"/>
            <a:r>
              <a:rPr lang="en-US" sz="2400" b="1" dirty="0" smtClean="0">
                <a:latin typeface="Arial" pitchFamily="34" charset="0"/>
                <a:cs typeface="Arial" pitchFamily="34" charset="0"/>
              </a:rPr>
              <a:t>Cancellation provisions</a:t>
            </a:r>
          </a:p>
          <a:p>
            <a:pPr lvl="2">
              <a:buNone/>
            </a:pPr>
            <a:endParaRPr lang="en-US" sz="1600"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blinds(horizontal)">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blinds(horizontal)">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blinds(horizontal)">
                                      <p:cBhvr>
                                        <p:cTn id="4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COMPARING FINANCIAL AID AWARD LETTERS</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rgbClr val="FF0000"/>
                </a:solidFill>
                <a:latin typeface="Arial" pitchFamily="34" charset="0"/>
                <a:cs typeface="Arial" pitchFamily="34" charset="0"/>
              </a:rPr>
              <a:t>Compare affordability of aid package over time</a:t>
            </a:r>
          </a:p>
          <a:p>
            <a:pPr lvl="1"/>
            <a:r>
              <a:rPr lang="en-US" b="1" dirty="0" smtClean="0">
                <a:latin typeface="Arial" pitchFamily="34" charset="0"/>
                <a:cs typeface="Arial" pitchFamily="34" charset="0"/>
              </a:rPr>
              <a:t>Ask how your financial aid package will change over time.  The aid package you receive in senior year may look very different than the one you were offered freshman year. Remember: You’ll reapply for financial aid each year in college. </a:t>
            </a:r>
          </a:p>
          <a:p>
            <a:pPr lvl="1"/>
            <a:r>
              <a:rPr lang="en-US" b="1" dirty="0" smtClean="0">
                <a:latin typeface="Arial" pitchFamily="34" charset="0"/>
                <a:cs typeface="Arial" pitchFamily="34" charset="0"/>
              </a:rPr>
              <a:t>Ask if scholarship/grant is renewable for 4 years</a:t>
            </a:r>
            <a:endParaRPr lang="en-US"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COMPARING FINANCIAL AID AWARD LETTERS</a:t>
            </a:r>
            <a:endParaRPr lang="en-US" dirty="0"/>
          </a:p>
        </p:txBody>
      </p:sp>
      <p:sp>
        <p:nvSpPr>
          <p:cNvPr id="3" name="Content Placeholder 2"/>
          <p:cNvSpPr>
            <a:spLocks noGrp="1"/>
          </p:cNvSpPr>
          <p:nvPr>
            <p:ph idx="1"/>
          </p:nvPr>
        </p:nvSpPr>
        <p:spPr/>
        <p:txBody>
          <a:bodyPr>
            <a:normAutofit fontScale="92500"/>
          </a:bodyPr>
          <a:lstStyle/>
          <a:p>
            <a:r>
              <a:rPr lang="en-US" b="1" dirty="0" smtClean="0">
                <a:solidFill>
                  <a:srgbClr val="FF0000"/>
                </a:solidFill>
                <a:latin typeface="Arial" pitchFamily="34" charset="0"/>
                <a:cs typeface="Arial" pitchFamily="34" charset="0"/>
              </a:rPr>
              <a:t>Do not accept an offer just because it has the lowest “unmet need”</a:t>
            </a:r>
          </a:p>
          <a:p>
            <a:pPr lvl="1"/>
            <a:r>
              <a:rPr lang="en-US" b="1" dirty="0" smtClean="0">
                <a:latin typeface="Arial" pitchFamily="34" charset="0"/>
                <a:cs typeface="Arial" pitchFamily="34" charset="0"/>
              </a:rPr>
              <a:t>Scholarships, grants and work study vs. loans</a:t>
            </a:r>
          </a:p>
          <a:p>
            <a:pPr>
              <a:buNone/>
            </a:pPr>
            <a:endParaRPr lang="en-US" b="1" dirty="0" smtClean="0">
              <a:latin typeface="Arial" pitchFamily="34" charset="0"/>
              <a:cs typeface="Arial" pitchFamily="34" charset="0"/>
            </a:endParaRPr>
          </a:p>
          <a:p>
            <a:r>
              <a:rPr lang="en-US" b="1" dirty="0" smtClean="0">
                <a:solidFill>
                  <a:srgbClr val="FF0000"/>
                </a:solidFill>
                <a:latin typeface="Arial" pitchFamily="34" charset="0"/>
                <a:cs typeface="Arial" pitchFamily="34" charset="0"/>
              </a:rPr>
              <a:t>Compare “gift” vs. “self-help” aid</a:t>
            </a:r>
          </a:p>
          <a:p>
            <a:pPr lvl="1"/>
            <a:r>
              <a:rPr lang="en-US" b="1" dirty="0" smtClean="0">
                <a:latin typeface="Arial" pitchFamily="34" charset="0"/>
                <a:cs typeface="Arial" pitchFamily="34" charset="0"/>
              </a:rPr>
              <a:t>How do the schools determine cost of attendance?</a:t>
            </a:r>
          </a:p>
          <a:p>
            <a:pPr lvl="1"/>
            <a:r>
              <a:rPr lang="en-US" b="1" dirty="0" smtClean="0">
                <a:latin typeface="Arial" pitchFamily="34" charset="0"/>
                <a:cs typeface="Arial" pitchFamily="34" charset="0"/>
              </a:rPr>
              <a:t>Do they include direct costs and indirect costs?</a:t>
            </a:r>
          </a:p>
          <a:p>
            <a:pPr lvl="1"/>
            <a:endParaRPr lang="en-US" dirty="0" smtClean="0">
              <a:latin typeface="Arial" pitchFamily="34" charset="0"/>
              <a:cs typeface="Arial" pitchFamily="34" charset="0"/>
            </a:endParaRPr>
          </a:p>
          <a:p>
            <a:pPr lvl="1">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COMPARING FINANCIAL AID AWARD LETTERS</a:t>
            </a:r>
            <a:endParaRPr lang="en-US" dirty="0"/>
          </a:p>
        </p:txBody>
      </p:sp>
      <p:sp>
        <p:nvSpPr>
          <p:cNvPr id="3" name="Content Placeholder 2"/>
          <p:cNvSpPr>
            <a:spLocks noGrp="1"/>
          </p:cNvSpPr>
          <p:nvPr>
            <p:ph idx="1"/>
          </p:nvPr>
        </p:nvSpPr>
        <p:spPr/>
        <p:txBody>
          <a:bodyPr/>
          <a:lstStyle/>
          <a:p>
            <a:r>
              <a:rPr lang="en-US" b="1" dirty="0" smtClean="0">
                <a:solidFill>
                  <a:srgbClr val="FF0000"/>
                </a:solidFill>
                <a:latin typeface="Arial" pitchFamily="34" charset="0"/>
                <a:cs typeface="Arial" pitchFamily="34" charset="0"/>
              </a:rPr>
              <a:t>Compare “gift aid” vs. “self help” aid</a:t>
            </a:r>
          </a:p>
          <a:p>
            <a:pPr lvl="1">
              <a:buNone/>
            </a:pPr>
            <a:endParaRPr lang="en-US" b="1" dirty="0" smtClean="0">
              <a:latin typeface="Arial" pitchFamily="34" charset="0"/>
              <a:cs typeface="Arial" pitchFamily="34" charset="0"/>
            </a:endParaRPr>
          </a:p>
          <a:p>
            <a:pPr lvl="1"/>
            <a:r>
              <a:rPr lang="en-US" b="1" dirty="0" smtClean="0">
                <a:latin typeface="Arial" pitchFamily="34" charset="0"/>
                <a:cs typeface="Arial" pitchFamily="34" charset="0"/>
              </a:rPr>
              <a:t>How do they handle outside scholarships?</a:t>
            </a:r>
          </a:p>
          <a:p>
            <a:pPr lvl="1"/>
            <a:r>
              <a:rPr lang="en-US" b="1" dirty="0" smtClean="0">
                <a:latin typeface="Arial" pitchFamily="34" charset="0"/>
                <a:cs typeface="Arial" pitchFamily="34" charset="0"/>
              </a:rPr>
              <a:t>What work study options are available?</a:t>
            </a:r>
          </a:p>
          <a:p>
            <a:pPr lvl="1"/>
            <a:r>
              <a:rPr lang="en-US" b="1" dirty="0" smtClean="0">
                <a:latin typeface="Arial" pitchFamily="34" charset="0"/>
                <a:cs typeface="Arial" pitchFamily="34" charset="0"/>
              </a:rPr>
              <a:t>What are wages like?</a:t>
            </a:r>
          </a:p>
          <a:p>
            <a:pPr lvl="1"/>
            <a:r>
              <a:rPr lang="en-US" b="1" dirty="0" smtClean="0">
                <a:latin typeface="Arial" pitchFamily="34" charset="0"/>
                <a:cs typeface="Arial" pitchFamily="34" charset="0"/>
              </a:rPr>
              <a:t>Can you substitute work for a loan?</a:t>
            </a:r>
            <a:endParaRPr lang="en-US"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TYPES OF FINANCIAL AID</a:t>
            </a:r>
            <a:endParaRPr lang="en-US" dirty="0">
              <a:latin typeface="Bodoni MT Black" pitchFamily="18"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solidFill>
                  <a:srgbClr val="00B050"/>
                </a:solidFill>
                <a:latin typeface="Arial" pitchFamily="34" charset="0"/>
                <a:cs typeface="Arial" pitchFamily="34" charset="0"/>
              </a:rPr>
              <a:t>Grants or Scholarships=“Free Money” that does not have to be paid back</a:t>
            </a:r>
          </a:p>
          <a:p>
            <a:pPr marL="514350" indent="-514350">
              <a:buNone/>
            </a:pPr>
            <a:endParaRPr lang="en-US" dirty="0" smtClean="0">
              <a:latin typeface="Arial" pitchFamily="34" charset="0"/>
              <a:cs typeface="Arial" pitchFamily="34" charset="0"/>
            </a:endParaRPr>
          </a:p>
          <a:p>
            <a:pPr marL="514350" indent="-514350">
              <a:buAutoNum type="arabicPeriod" startAt="2"/>
            </a:pPr>
            <a:r>
              <a:rPr lang="en-US" dirty="0" smtClean="0">
                <a:solidFill>
                  <a:srgbClr val="FF0000"/>
                </a:solidFill>
                <a:latin typeface="Arial" pitchFamily="34" charset="0"/>
                <a:cs typeface="Arial" pitchFamily="34" charset="0"/>
              </a:rPr>
              <a:t>Loans=Money you must pay back with interest</a:t>
            </a:r>
          </a:p>
          <a:p>
            <a:pPr marL="514350" indent="-514350">
              <a:buNone/>
            </a:pPr>
            <a:endParaRPr lang="en-US" dirty="0" smtClean="0">
              <a:latin typeface="Arial" pitchFamily="34" charset="0"/>
              <a:cs typeface="Arial" pitchFamily="34" charset="0"/>
            </a:endParaRPr>
          </a:p>
          <a:p>
            <a:pPr marL="514350" indent="-514350">
              <a:buNone/>
            </a:pPr>
            <a:r>
              <a:rPr lang="en-US" dirty="0" smtClean="0">
                <a:solidFill>
                  <a:srgbClr val="0070C0"/>
                </a:solidFill>
                <a:latin typeface="Arial" pitchFamily="34" charset="0"/>
                <a:cs typeface="Arial" pitchFamily="34" charset="0"/>
              </a:rPr>
              <a:t>3.  Work Study=Part time job where you earn money for your education</a:t>
            </a:r>
            <a:endParaRPr lang="en-US" dirty="0">
              <a:solidFill>
                <a:srgbClr val="0070C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odoni MT Black" pitchFamily="18" charset="0"/>
              </a:rPr>
              <a:t>BE AKAMAI ABOUT LOANS</a:t>
            </a:r>
            <a:endParaRPr lang="en-US" dirty="0">
              <a:latin typeface="Bodoni MT Black" pitchFamily="18" charset="0"/>
            </a:endParaRPr>
          </a:p>
        </p:txBody>
      </p:sp>
      <p:sp>
        <p:nvSpPr>
          <p:cNvPr id="3" name="Content Placeholder 2"/>
          <p:cNvSpPr>
            <a:spLocks noGrp="1"/>
          </p:cNvSpPr>
          <p:nvPr>
            <p:ph idx="1"/>
          </p:nvPr>
        </p:nvSpPr>
        <p:spPr/>
        <p:txBody>
          <a:bodyPr>
            <a:normAutofit fontScale="92500"/>
          </a:bodyPr>
          <a:lstStyle/>
          <a:p>
            <a:r>
              <a:rPr lang="en-US" dirty="0" smtClean="0">
                <a:solidFill>
                  <a:srgbClr val="FF0000"/>
                </a:solidFill>
                <a:latin typeface="Arial" pitchFamily="34" charset="0"/>
                <a:cs typeface="Arial" pitchFamily="34" charset="0"/>
              </a:rPr>
              <a:t>Direct Subsidized Loans </a:t>
            </a:r>
            <a:r>
              <a:rPr lang="en-US" dirty="0" smtClean="0">
                <a:latin typeface="Arial" pitchFamily="34" charset="0"/>
                <a:cs typeface="Arial" pitchFamily="34" charset="0"/>
              </a:rPr>
              <a:t>(Disbursed 7/1/12-6/30/13, 6.8%): U.S. Department of Education pays the interest while you are in school</a:t>
            </a:r>
          </a:p>
          <a:p>
            <a:endParaRPr lang="en-US" dirty="0" smtClean="0">
              <a:latin typeface="Arial" pitchFamily="34" charset="0"/>
              <a:cs typeface="Arial" pitchFamily="34" charset="0"/>
            </a:endParaRPr>
          </a:p>
          <a:p>
            <a:r>
              <a:rPr lang="en-US" dirty="0" smtClean="0">
                <a:solidFill>
                  <a:srgbClr val="FF0000"/>
                </a:solidFill>
                <a:latin typeface="Arial" pitchFamily="34" charset="0"/>
                <a:cs typeface="Arial" pitchFamily="34" charset="0"/>
              </a:rPr>
              <a:t>Direct Unsubsidized Loans</a:t>
            </a:r>
            <a:r>
              <a:rPr lang="en-US" dirty="0" smtClean="0">
                <a:latin typeface="Arial" pitchFamily="34" charset="0"/>
                <a:cs typeface="Arial" pitchFamily="34" charset="0"/>
              </a:rPr>
              <a:t>: (Disbursed 7/1/12-6/30/13, 6.8%):  </a:t>
            </a:r>
            <a:r>
              <a:rPr lang="en-US" b="1" dirty="0" smtClean="0">
                <a:latin typeface="Arial" pitchFamily="34" charset="0"/>
                <a:cs typeface="Arial" pitchFamily="34" charset="0"/>
              </a:rPr>
              <a:t>You</a:t>
            </a:r>
            <a:r>
              <a:rPr lang="en-US" dirty="0" smtClean="0">
                <a:latin typeface="Arial" pitchFamily="34" charset="0"/>
                <a:cs typeface="Arial" pitchFamily="34" charset="0"/>
              </a:rPr>
              <a:t> are responsible for paying the interest or allowing it to compound while you are in school.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B367FF"/>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1333</TotalTime>
  <Words>1093</Words>
  <Application>Microsoft Office PowerPoint</Application>
  <PresentationFormat>On-screen Show (4:3)</PresentationFormat>
  <Paragraphs>251</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MAKING THE FINAL COLLEGE CHOICE</vt:lpstr>
      <vt:lpstr>IF YOU HAVE BEEN ACCEPTED TO MORE THAN ONE COLLEGE…</vt:lpstr>
      <vt:lpstr>COMPARING FINANCIAL AID AWARD LETTERS</vt:lpstr>
      <vt:lpstr>COMPARING FINANCIAL AID AWARD LETTERS</vt:lpstr>
      <vt:lpstr>COMPARING FINANCIAL AID AWARD LETTERS</vt:lpstr>
      <vt:lpstr>COMPARING FINANCIAL AID AWARD LETTERS</vt:lpstr>
      <vt:lpstr>TYPES OF FINANCIAL AID</vt:lpstr>
      <vt:lpstr>BE AKAMAI ABOUT LOANS</vt:lpstr>
      <vt:lpstr>BE AKAMAI ABOUT LOANS</vt:lpstr>
      <vt:lpstr>COMPARING YOUR FINANCIAL AID AWARDS</vt:lpstr>
      <vt:lpstr>AID OFFERED TO STUDENT</vt:lpstr>
      <vt:lpstr>PowerPoint Presentation</vt:lpstr>
      <vt:lpstr>INFORM COLLEGES OF YOUR DECISION…</vt:lpstr>
      <vt:lpstr>MAY 1ST IS NATIONAL CANDIDATES’ REPLY DATE</vt:lpstr>
      <vt:lpstr>WHAT TO DO AFTER CHOOSING A COLLEGE…</vt:lpstr>
      <vt:lpstr>WHAT TO DO AFTER CHOOSING A COLLEGE…</vt:lpstr>
      <vt:lpstr>WHAT TO DO AFTER CHOOSING A COLLEGE…</vt:lpstr>
      <vt:lpstr>Students who are “waitlisted” at  1st choice colleges…</vt:lpstr>
      <vt:lpstr> IF YOU WERE NOT ACCEPTED TO THE COLLEGE OF YOUR CHOICE…</vt:lpstr>
      <vt:lpstr>REMINDERS</vt:lpstr>
      <vt:lpstr>FINISH STRONG</vt:lpstr>
      <vt:lpstr>- Food for your Thoughts -</vt:lpstr>
    </vt:vector>
  </TitlesOfParts>
  <Company>Kamehameha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aoahakue</dc:creator>
  <cp:lastModifiedBy>Windows User</cp:lastModifiedBy>
  <cp:revision>116</cp:revision>
  <dcterms:created xsi:type="dcterms:W3CDTF">2012-02-23T01:04:14Z</dcterms:created>
  <dcterms:modified xsi:type="dcterms:W3CDTF">2013-04-16T23:25:49Z</dcterms:modified>
</cp:coreProperties>
</file>